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84" r:id="rId20"/>
    <p:sldId id="283" r:id="rId21"/>
    <p:sldId id="273" r:id="rId22"/>
    <p:sldId id="274" r:id="rId23"/>
    <p:sldId id="275" r:id="rId24"/>
    <p:sldId id="276" r:id="rId25"/>
    <p:sldId id="277" r:id="rId26"/>
    <p:sldId id="279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7.xml" />
  <Relationship Id="rId13" Type="http://schemas.openxmlformats.org/officeDocument/2006/relationships/slide" Target="slides/slide12.xml" />
  <Relationship Id="rId18" Type="http://schemas.openxmlformats.org/officeDocument/2006/relationships/slide" Target="slides/slide17.xml" />
  <Relationship Id="rId26" Type="http://schemas.openxmlformats.org/officeDocument/2006/relationships/slide" Target="slides/slide25.xml" />
  <Relationship Id="rId3" Type="http://schemas.openxmlformats.org/officeDocument/2006/relationships/slide" Target="slides/slide2.xml" />
  <Relationship Id="rId21" Type="http://schemas.openxmlformats.org/officeDocument/2006/relationships/slide" Target="slides/slide20.xml" />
  <Relationship Id="rId34" Type="http://schemas.openxmlformats.org/officeDocument/2006/relationships/theme" Target="theme/theme1.xml" />
  <Relationship Id="rId7" Type="http://schemas.openxmlformats.org/officeDocument/2006/relationships/slide" Target="slides/slide6.xml" />
  <Relationship Id="rId12" Type="http://schemas.openxmlformats.org/officeDocument/2006/relationships/slide" Target="slides/slide11.xml" />
  <Relationship Id="rId17" Type="http://schemas.openxmlformats.org/officeDocument/2006/relationships/slide" Target="slides/slide16.xml" />
  <Relationship Id="rId25" Type="http://schemas.openxmlformats.org/officeDocument/2006/relationships/slide" Target="slides/slide24.xml" />
  <Relationship Id="rId33" Type="http://schemas.openxmlformats.org/officeDocument/2006/relationships/viewProps" Target="viewProps.xml" />
  <Relationship Id="rId2" Type="http://schemas.openxmlformats.org/officeDocument/2006/relationships/slide" Target="slides/slide1.xml" />
  <Relationship Id="rId16" Type="http://schemas.openxmlformats.org/officeDocument/2006/relationships/slide" Target="slides/slide15.xml" />
  <Relationship Id="rId20" Type="http://schemas.openxmlformats.org/officeDocument/2006/relationships/slide" Target="slides/slide19.xml" />
  <Relationship Id="rId29" Type="http://schemas.openxmlformats.org/officeDocument/2006/relationships/slide" Target="slides/slide28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slide" Target="slides/slide10.xml" />
  <Relationship Id="rId24" Type="http://schemas.openxmlformats.org/officeDocument/2006/relationships/slide" Target="slides/slide23.xml" />
  <Relationship Id="rId32" Type="http://schemas.openxmlformats.org/officeDocument/2006/relationships/presProps" Target="presProps.xml" />
  <Relationship Id="rId5" Type="http://schemas.openxmlformats.org/officeDocument/2006/relationships/slide" Target="slides/slide4.xml" />
  <Relationship Id="rId15" Type="http://schemas.openxmlformats.org/officeDocument/2006/relationships/slide" Target="slides/slide14.xml" />
  <Relationship Id="rId23" Type="http://schemas.openxmlformats.org/officeDocument/2006/relationships/slide" Target="slides/slide22.xml" />
  <Relationship Id="rId28" Type="http://schemas.openxmlformats.org/officeDocument/2006/relationships/slide" Target="slides/slide27.xml" />
  <Relationship Id="rId10" Type="http://schemas.openxmlformats.org/officeDocument/2006/relationships/slide" Target="slides/slide9.xml" />
  <Relationship Id="rId19" Type="http://schemas.openxmlformats.org/officeDocument/2006/relationships/slide" Target="slides/slide18.xml" />
  <Relationship Id="rId31" Type="http://schemas.openxmlformats.org/officeDocument/2006/relationships/notesMaster" Target="notesMasters/notesMaster1.xml" />
  <Relationship Id="rId4" Type="http://schemas.openxmlformats.org/officeDocument/2006/relationships/slide" Target="slides/slide3.xml" />
  <Relationship Id="rId9" Type="http://schemas.openxmlformats.org/officeDocument/2006/relationships/slide" Target="slides/slide8.xml" />
  <Relationship Id="rId14" Type="http://schemas.openxmlformats.org/officeDocument/2006/relationships/slide" Target="slides/slide13.xml" />
  <Relationship Id="rId22" Type="http://schemas.openxmlformats.org/officeDocument/2006/relationships/slide" Target="slides/slide21.xml" />
  <Relationship Id="rId27" Type="http://schemas.openxmlformats.org/officeDocument/2006/relationships/slide" Target="slides/slide26.xml" />
  <Relationship Id="rId30" Type="http://schemas.openxmlformats.org/officeDocument/2006/relationships/slide" Target="slides/slide29.xml" />
  <Relationship Id="rId35" Type="http://schemas.openxmlformats.org/officeDocument/2006/relationships/tableStyles" Target="tableStyles.xml" />
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D2F4493-84CA-443A-96D1-FA34BBA46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C3EA7-0B1E-42AB-A582-3E167A26BC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9DCFD-29BC-415D-AE91-DD949742A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BBF48-7386-4D8E-868F-8011B378B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5E385-186B-4263-91A5-471932141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03C12-50AE-462B-91F3-A77FEAFA5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C75F2-5917-45BC-BBF2-550020D341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77763-BFB2-49B9-804C-E1C1B2F49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F1587-CEEC-446C-93C2-2D3470AD64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5AFC8-B9A4-458F-BDFD-E5BEA7ACB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F56F4-871B-45EC-B41E-DDAE7140D1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A9AED-8870-4D4C-84D5-E91C9B9C9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DB468F0-549D-4A84-9347-E9726A5EE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hyperlink" Target="mailto:lwentz@verizon.net" TargetMode="External" />
  <Relationship Id="rId2" Type="http://schemas.openxmlformats.org/officeDocument/2006/relationships/hyperlink" Target="mailto:wentzl@ndu.edu" TargetMode="External" />
  <Relationship Id="rId1" Type="http://schemas.openxmlformats.org/officeDocument/2006/relationships/slideLayout" Target="../slideLayouts/slideLayout1.xml" />
</Relationships>
</file>

<file path=ppt/slides/_rels/slide10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6.jpeg" />
  <Relationship Id="rId1" Type="http://schemas.openxmlformats.org/officeDocument/2006/relationships/slideLayout" Target="../slideLayouts/slideLayout6.xml" />
</Relationships>
</file>

<file path=ppt/slides/_rels/slide11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7.emf" />
  <Relationship Id="rId1" Type="http://schemas.openxmlformats.org/officeDocument/2006/relationships/slideLayout" Target="../slideLayouts/slideLayout2.xml" />
</Relationships>
</file>

<file path=ppt/slides/_rels/slide12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7.emf" />
  <Relationship Id="rId1" Type="http://schemas.openxmlformats.org/officeDocument/2006/relationships/slideLayout" Target="../slideLayouts/slideLayout2.xml" />
</Relationships>
</file>

<file path=ppt/slides/_rels/slide13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7.emf" />
  <Relationship Id="rId1" Type="http://schemas.openxmlformats.org/officeDocument/2006/relationships/slideLayout" Target="../slideLayouts/slideLayout2.xml" />
</Relationships>
</file>

<file path=ppt/slides/_rels/slide14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8.emf" />
  <Relationship Id="rId1" Type="http://schemas.openxmlformats.org/officeDocument/2006/relationships/slideLayout" Target="../slideLayouts/slideLayout2.xml" />
</Relationships>
</file>

<file path=ppt/slides/_rels/slide15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0.jpeg" />
  <Relationship Id="rId2" Type="http://schemas.openxmlformats.org/officeDocument/2006/relationships/image" Target="../media/image9.jpeg" />
  <Relationship Id="rId1" Type="http://schemas.openxmlformats.org/officeDocument/2006/relationships/slideLayout" Target="../slideLayouts/slideLayout2.xml" />
  <Relationship Id="rId4" Type="http://schemas.openxmlformats.org/officeDocument/2006/relationships/image" Target="../media/image11.jpeg" />
</Relationships>
</file>

<file path=ppt/slides/_rels/slide16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2.emf" />
  <Relationship Id="rId1" Type="http://schemas.openxmlformats.org/officeDocument/2006/relationships/slideLayout" Target="../slideLayouts/slideLayout2.xml" />
</Relationships>
</file>

<file path=ppt/slides/_rels/slide17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4.jpeg" />
  <Relationship Id="rId2" Type="http://schemas.openxmlformats.org/officeDocument/2006/relationships/image" Target="../media/image13.jpeg" />
  <Relationship Id="rId1" Type="http://schemas.openxmlformats.org/officeDocument/2006/relationships/slideLayout" Target="../slideLayouts/slideLayout2.xml" />
  <Relationship Id="rId5" Type="http://schemas.openxmlformats.org/officeDocument/2006/relationships/image" Target="../media/image16.jpeg" />
  <Relationship Id="rId4" Type="http://schemas.openxmlformats.org/officeDocument/2006/relationships/image" Target="../media/image15.jpeg" />
</Relationships>
</file>

<file path=ppt/slides/_rels/slide18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8.jpeg" />
  <Relationship Id="rId2" Type="http://schemas.openxmlformats.org/officeDocument/2006/relationships/image" Target="../media/image17.png" />
  <Relationship Id="rId1" Type="http://schemas.openxmlformats.org/officeDocument/2006/relationships/slideLayout" Target="../slideLayouts/slideLayout2.xml" />
  <Relationship Id="rId5" Type="http://schemas.openxmlformats.org/officeDocument/2006/relationships/image" Target="../media/image20.gif" />
  <Relationship Id="rId4" Type="http://schemas.openxmlformats.org/officeDocument/2006/relationships/image" Target="../media/image19.png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jpeg" />
  <Relationship Id="rId2" Type="http://schemas.openxmlformats.org/officeDocument/2006/relationships/image" Target="../media/image1.jpeg" />
  <Relationship Id="rId1" Type="http://schemas.openxmlformats.org/officeDocument/2006/relationships/slideLayout" Target="../slideLayouts/slideLayout2.xml" />
</Relationships>
</file>

<file path=ppt/slides/_rels/slide20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1.wmf" />
  <Relationship Id="rId1" Type="http://schemas.openxmlformats.org/officeDocument/2006/relationships/slideLayout" Target="../slideLayouts/slideLayout6.xml" />
</Relationships>
</file>

<file path=ppt/slides/_rels/slide2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4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2.jpeg" />
  <Relationship Id="rId1" Type="http://schemas.openxmlformats.org/officeDocument/2006/relationships/slideLayout" Target="../slideLayouts/slideLayout2.xml" />
</Relationships>
</file>

<file path=ppt/slides/_rels/slide2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2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2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6.xml" />
</Relationships>
</file>

<file path=ppt/slides/_rels/slide3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3.jpeg" />
  <Relationship Id="rId2" Type="http://schemas.openxmlformats.org/officeDocument/2006/relationships/image" Target="../media/image1.jpeg" />
  <Relationship Id="rId1" Type="http://schemas.openxmlformats.org/officeDocument/2006/relationships/slideLayout" Target="../slideLayouts/slideLayout2.xml" />
</Relationships>
</file>

<file path=ppt/slides/_rels/slide4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4.emf" />
  <Relationship Id="rId1" Type="http://schemas.openxmlformats.org/officeDocument/2006/relationships/slideLayout" Target="../slideLayouts/slideLayout2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6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4.emf" />
  <Relationship Id="rId1" Type="http://schemas.openxmlformats.org/officeDocument/2006/relationships/slideLayout" Target="../slideLayouts/slideLayout2.xml" />
</Relationships>
</file>

<file path=ppt/slides/_rels/slide7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5.emf" />
  <Relationship Id="rId1" Type="http://schemas.openxmlformats.org/officeDocument/2006/relationships/slideLayout" Target="../slideLayouts/slideLayout2.xml" />
</Relationships>
</file>

<file path=ppt/slides/_rels/slide8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5.emf" />
  <Relationship Id="rId1" Type="http://schemas.openxmlformats.org/officeDocument/2006/relationships/slideLayout" Target="../slideLayouts/slideLayout2.xml" />
</Relationships>
</file>

<file path=ppt/slides/_rels/slide9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5.emf" />
  <Relationship Id="rId1" Type="http://schemas.openxmlformats.org/officeDocument/2006/relationships/slideLayout" Target="../slideLayouts/slideLayout2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Afghanistan ICT Actions to Enable Sector Reconstruction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9775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Larry Wentz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NDU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hlinkClick r:id="rId2"/>
              </a:rPr>
              <a:t>wentzl@ndu.edu</a:t>
            </a:r>
            <a:r>
              <a:rPr lang="en-US" sz="2800" smtClean="0"/>
              <a:t>, </a:t>
            </a:r>
            <a:r>
              <a:rPr lang="en-US" sz="2800" smtClean="0">
                <a:hlinkClick r:id="rId3"/>
              </a:rPr>
              <a:t>lwentz@verizon.net</a:t>
            </a: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(05/03/09)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8438"/>
            <a:ext cx="8229600" cy="715962"/>
          </a:xfrm>
        </p:spPr>
        <p:txBody>
          <a:bodyPr/>
          <a:lstStyle/>
          <a:p>
            <a:pPr eaLnBrk="1" hangingPunct="1"/>
            <a:r>
              <a:rPr lang="en-US" sz="3200" smtClean="0"/>
              <a:t>Action 3: Governance (4/4)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181600" y="1600200"/>
            <a:ext cx="3886200" cy="4191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b="1" smtClean="0"/>
              <a:t>     </a:t>
            </a:r>
            <a:r>
              <a:rPr lang="en-US" sz="2400" b="1" smtClean="0"/>
              <a:t>Enable implementation of a CIO-like culture</a:t>
            </a:r>
            <a:endParaRPr lang="en-US" sz="240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Establish National CIO initiative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/>
              <a:t>Recruit candidates for CIO positions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600" smtClean="0"/>
              <a:t>National CIO and CIOs within Ministries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/>
              <a:t>Establish CIO council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/>
              <a:t>Initiate CIO training program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600" smtClean="0"/>
              <a:t>Consider collaborative effort with NDU IRMC CIO training</a:t>
            </a:r>
          </a:p>
        </p:txBody>
      </p:sp>
      <p:pic>
        <p:nvPicPr>
          <p:cNvPr id="11268" name="Picture 4" descr="Presentation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3830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990600"/>
          </a:xfrm>
        </p:spPr>
        <p:txBody>
          <a:bodyPr/>
          <a:lstStyle/>
          <a:p>
            <a:pPr eaLnBrk="1" hangingPunct="1"/>
            <a:r>
              <a:rPr lang="en-US" sz="3200" smtClean="0"/>
              <a:t>Action 4: Economic (1/3)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5800" y="1371600"/>
            <a:ext cx="4419600" cy="4953000"/>
          </a:xfrm>
        </p:spPr>
        <p:txBody>
          <a:bodyPr/>
          <a:lstStyle/>
          <a:p>
            <a:pPr eaLnBrk="1" hangingPunct="1"/>
            <a:r>
              <a:rPr lang="en-US" sz="2000" smtClean="0"/>
              <a:t>Improve ICT support to banking</a:t>
            </a:r>
          </a:p>
          <a:p>
            <a:pPr lvl="1" eaLnBrk="1" hangingPunct="1"/>
            <a:r>
              <a:rPr lang="en-US" sz="1800" smtClean="0"/>
              <a:t>Implement cell phone for e-Banking</a:t>
            </a:r>
          </a:p>
          <a:p>
            <a:pPr lvl="2" eaLnBrk="1" hangingPunct="1"/>
            <a:r>
              <a:rPr lang="en-US" sz="1600" smtClean="0"/>
              <a:t>e-Wallet</a:t>
            </a:r>
          </a:p>
          <a:p>
            <a:pPr lvl="1" eaLnBrk="1" hangingPunct="1"/>
            <a:r>
              <a:rPr lang="en-US" sz="1800" smtClean="0"/>
              <a:t>Support provision of ICT enabling infrastructure to wire up and interconnect Banks </a:t>
            </a:r>
          </a:p>
          <a:p>
            <a:pPr lvl="2" eaLnBrk="1" hangingPunct="1"/>
            <a:r>
              <a:rPr lang="en-US" sz="1600" smtClean="0"/>
              <a:t>Use both public and private sector ICT to </a:t>
            </a:r>
          </a:p>
          <a:p>
            <a:pPr lvl="3" eaLnBrk="1" hangingPunct="1"/>
            <a:r>
              <a:rPr lang="en-US" sz="1400" smtClean="0"/>
              <a:t>Interconnect Banks </a:t>
            </a:r>
          </a:p>
          <a:p>
            <a:pPr lvl="3" eaLnBrk="1" hangingPunct="1"/>
            <a:r>
              <a:rPr lang="en-US" sz="1400" smtClean="0"/>
              <a:t>Provide web-based and dial-up access</a:t>
            </a:r>
          </a:p>
          <a:p>
            <a:pPr lvl="4" eaLnBrk="1" hangingPunct="1"/>
            <a:r>
              <a:rPr lang="en-US" sz="1400" smtClean="0"/>
              <a:t>Private sector cellular and Internet services</a:t>
            </a:r>
          </a:p>
          <a:p>
            <a:pPr lvl="4" eaLnBrk="1" hangingPunct="1"/>
            <a:r>
              <a:rPr lang="en-US" sz="1400" smtClean="0"/>
              <a:t>LFSP and WLL data services </a:t>
            </a:r>
          </a:p>
          <a:p>
            <a:pPr lvl="2" eaLnBrk="1" hangingPunct="1"/>
            <a:r>
              <a:rPr lang="en-US" sz="1600" smtClean="0"/>
              <a:t>Offer e-Banking over Internet</a:t>
            </a:r>
          </a:p>
        </p:txBody>
      </p:sp>
      <p:pic>
        <p:nvPicPr>
          <p:cNvPr id="12292" name="Picture 4" descr="econom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3773488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990600"/>
          </a:xfrm>
        </p:spPr>
        <p:txBody>
          <a:bodyPr/>
          <a:lstStyle/>
          <a:p>
            <a:pPr eaLnBrk="1" hangingPunct="1"/>
            <a:r>
              <a:rPr lang="en-US" sz="3200" smtClean="0"/>
              <a:t>Action 4: Economic (2/3)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43400" y="1219200"/>
            <a:ext cx="4419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Provide loans for Internet Cafes and other related Internet/ICT business start-ups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Targeting provincial cities and towns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/>
              <a:t>If program succeeds, move to appropriate rural areas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Village Communications Network (VCN) for rural areas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/>
              <a:t>Digital solar village concept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Support economic and social development though more effective use of DCN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Accelerate implementation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Marketing strategy and plan (e.g., franchise arrangements)</a:t>
            </a:r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341313" y="1219200"/>
            <a:ext cx="3773487" cy="5270500"/>
            <a:chOff x="215" y="768"/>
            <a:chExt cx="2377" cy="3320"/>
          </a:xfrm>
        </p:grpSpPr>
        <p:pic>
          <p:nvPicPr>
            <p:cNvPr id="13317" name="Picture 5" descr="economic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5" y="768"/>
              <a:ext cx="2377" cy="3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8" name="Oval 6"/>
            <p:cNvSpPr>
              <a:spLocks noChangeArrowheads="1"/>
            </p:cNvSpPr>
            <p:nvPr/>
          </p:nvSpPr>
          <p:spPr bwMode="auto">
            <a:xfrm>
              <a:off x="768" y="2709"/>
              <a:ext cx="757" cy="28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Village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Communications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Network</a:t>
              </a:r>
            </a:p>
          </p:txBody>
        </p:sp>
        <p:sp>
          <p:nvSpPr>
            <p:cNvPr id="13319" name="Line 7"/>
            <p:cNvSpPr>
              <a:spLocks noChangeShapeType="1"/>
            </p:cNvSpPr>
            <p:nvPr/>
          </p:nvSpPr>
          <p:spPr bwMode="auto">
            <a:xfrm>
              <a:off x="960" y="2547"/>
              <a:ext cx="0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990600"/>
          </a:xfrm>
        </p:spPr>
        <p:txBody>
          <a:bodyPr/>
          <a:lstStyle/>
          <a:p>
            <a:pPr eaLnBrk="1" hangingPunct="1"/>
            <a:r>
              <a:rPr lang="en-US" sz="3200" smtClean="0"/>
              <a:t>Action 4: Economic (3/3)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19600" y="1295400"/>
            <a:ext cx="42672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Use cell phones for e-Commerce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Buying/selling/bartering products and services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Mobile commerce like capability for electronic fund transfers using text messaging and SIM cards as e-Wallet</a:t>
            </a:r>
            <a:endParaRPr lang="en-US" sz="1200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Create portal (based on eBay-like model) for buying/selling/bartering Afghan products and services to the international community. 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System can effectively increase prices of agricultural items, thus reducing dependency on opium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Implement process to facilitate ICT technology insertion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Establish an ICT technology park and assessment center</a:t>
            </a:r>
            <a:endParaRPr lang="en-US" sz="2400" smtClean="0"/>
          </a:p>
        </p:txBody>
      </p:sp>
      <p:pic>
        <p:nvPicPr>
          <p:cNvPr id="14340" name="Picture 4" descr="econom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13" y="1219200"/>
            <a:ext cx="3773487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838200"/>
          </a:xfrm>
        </p:spPr>
        <p:txBody>
          <a:bodyPr/>
          <a:lstStyle/>
          <a:p>
            <a:pPr eaLnBrk="1" hangingPunct="1"/>
            <a:r>
              <a:rPr lang="en-US" sz="3200" smtClean="0"/>
              <a:t>Action 5: Education (1/2)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990600"/>
            <a:ext cx="502920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Teacher training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Educational material to teachers via DVDs and educational tapes along with appropriate media players (start with cities as pilot program)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Provide ICT infrastructure and introduce e-Education tools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Use GCN/DCN, LFSP/WLL, VCN, Cellular, and ISPs access arrangements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Provincial centers can receive materials to provide instruction to provincial and rural teachers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Use Internet to access to up-to-date teaching and learning material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Use ICT to support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Literacy and Community Empowerment Program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USAID, UN-Habitat and Ministry of Education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Reading, writing, numeracy, interpersonal and other life skills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“Learning for Life” program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USAID, Ministries of Women’s Affairs, Health and Education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Reading, writing, health and hygiene</a:t>
            </a:r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152400" y="1066800"/>
            <a:ext cx="3765550" cy="5257800"/>
            <a:chOff x="96" y="672"/>
            <a:chExt cx="2372" cy="3312"/>
          </a:xfrm>
        </p:grpSpPr>
        <p:pic>
          <p:nvPicPr>
            <p:cNvPr id="15365" name="Picture 5" descr="educatio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6" y="672"/>
              <a:ext cx="2372" cy="3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6" name="Oval 6"/>
            <p:cNvSpPr>
              <a:spLocks noChangeArrowheads="1"/>
            </p:cNvSpPr>
            <p:nvPr/>
          </p:nvSpPr>
          <p:spPr bwMode="auto">
            <a:xfrm>
              <a:off x="687" y="2619"/>
              <a:ext cx="757" cy="28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Village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Communications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Network</a:t>
              </a:r>
            </a:p>
          </p:txBody>
        </p:sp>
        <p:sp>
          <p:nvSpPr>
            <p:cNvPr id="15367" name="Line 7"/>
            <p:cNvSpPr>
              <a:spLocks noChangeShapeType="1"/>
            </p:cNvSpPr>
            <p:nvPr/>
          </p:nvSpPr>
          <p:spPr bwMode="auto">
            <a:xfrm>
              <a:off x="879" y="2457"/>
              <a:ext cx="0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/>
            <a:r>
              <a:rPr lang="en-US" sz="3200" smtClean="0"/>
              <a:t>Action 5: Education (2/2)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711200"/>
            <a:ext cx="4876800" cy="5791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Support provision of ICT enabling infrastructure to wire up schools and Universities and interconnect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Wired and wireless local area networks on campus with Internet access and link campuses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Use both public and private sector ICT for voice, data and Internet access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e-Learning and e-Education capabilities and tools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Access to up-to-date teacher training material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Centers for teaching and learning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Distance learning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English language training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Computer skills and use of ICT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e-Solutions training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Link Universities within Afghanistan and through Internet link with Universities outside of Afghanistan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Partnership programs and alliances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e-Learning, e-Education, e-Library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Access to Centers of Excellence and subject matter experts</a:t>
            </a:r>
          </a:p>
        </p:txBody>
      </p:sp>
      <p:pic>
        <p:nvPicPr>
          <p:cNvPr id="16388" name="Picture 4" descr="KIF_11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DSC_04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114800"/>
            <a:ext cx="2743200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85800" y="6019800"/>
            <a:ext cx="269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Khost CISCO Academy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457200" y="2895600"/>
            <a:ext cx="128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/>
              <a:t>Kabul </a:t>
            </a:r>
          </a:p>
          <a:p>
            <a:pPr algn="ctr"/>
            <a:r>
              <a:rPr lang="en-US" b="1"/>
              <a:t>University</a:t>
            </a:r>
          </a:p>
        </p:txBody>
      </p:sp>
      <p:pic>
        <p:nvPicPr>
          <p:cNvPr id="16392" name="Picture 8" descr="DSC_01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365375"/>
            <a:ext cx="22860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/>
          <a:lstStyle/>
          <a:p>
            <a:pPr eaLnBrk="1" hangingPunct="1"/>
            <a:r>
              <a:rPr lang="en-US" sz="3200" smtClean="0"/>
              <a:t>Action 6: Health Care (1/3)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33800" y="1066800"/>
            <a:ext cx="5334000" cy="5638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/>
              <a:t>    </a:t>
            </a:r>
            <a:r>
              <a:rPr lang="en-US" sz="1800" b="1" smtClean="0"/>
              <a:t>Enable provisioning of ICT and Internet access to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Use GCN/DCN, LFSP/WLL, VCN, Cellular and ISP and Internet Cafes and International Medical Corps-like collection capabilities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To make simple health/sanitation information available via cell phone (call-in numbers; should be part of overall effort)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For disease surveillance and healthcare reporting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Collect data and disseminate to central database and assessment center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Assess and display on web portal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Wire up hospitals and healthcare centers and provide medial software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Wired and wireless services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Internet access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Software for medical diagnostics, administration, pharmacy, and patient records systems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Provide ICT connectivity and Internet access to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Link Medical schools with hospitals and healthcare centers and link hospitals and healthcare centers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Link hospitals and health care centers with International centers of excellence and subject matter experts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Provide access to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Healthcare web portals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On-line Medical diagnostic tools 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Subject matter experts reachback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1400" smtClean="0"/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1204913" y="4257675"/>
            <a:ext cx="1201737" cy="4508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900" b="1">
                <a:solidFill>
                  <a:schemeClr val="bg1"/>
                </a:solidFill>
              </a:rPr>
              <a:t>Village</a:t>
            </a:r>
          </a:p>
          <a:p>
            <a:pPr algn="ctr"/>
            <a:r>
              <a:rPr lang="en-US" sz="900" b="1">
                <a:solidFill>
                  <a:schemeClr val="bg1"/>
                </a:solidFill>
              </a:rPr>
              <a:t>Communications</a:t>
            </a:r>
          </a:p>
          <a:p>
            <a:pPr algn="ctr"/>
            <a:r>
              <a:rPr lang="en-US" sz="900" b="1">
                <a:solidFill>
                  <a:schemeClr val="bg1"/>
                </a:solidFill>
              </a:rPr>
              <a:t>Network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1509713" y="4029075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414" name="Group 6"/>
          <p:cNvGrpSpPr>
            <a:grpSpLocks/>
          </p:cNvGrpSpPr>
          <p:nvPr/>
        </p:nvGrpSpPr>
        <p:grpSpPr bwMode="auto">
          <a:xfrm>
            <a:off x="366713" y="1357313"/>
            <a:ext cx="3546475" cy="4953000"/>
            <a:chOff x="231" y="855"/>
            <a:chExt cx="2234" cy="3120"/>
          </a:xfrm>
        </p:grpSpPr>
        <p:pic>
          <p:nvPicPr>
            <p:cNvPr id="17415" name="Picture 7" descr="healthcar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1" y="855"/>
              <a:ext cx="2234" cy="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6" name="Oval 8"/>
            <p:cNvSpPr>
              <a:spLocks noChangeArrowheads="1"/>
            </p:cNvSpPr>
            <p:nvPr/>
          </p:nvSpPr>
          <p:spPr bwMode="auto">
            <a:xfrm>
              <a:off x="768" y="2688"/>
              <a:ext cx="757" cy="28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Village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Communications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Network</a:t>
              </a:r>
            </a:p>
          </p:txBody>
        </p:sp>
        <p:sp>
          <p:nvSpPr>
            <p:cNvPr id="17417" name="Line 9"/>
            <p:cNvSpPr>
              <a:spLocks noChangeShapeType="1"/>
            </p:cNvSpPr>
            <p:nvPr/>
          </p:nvSpPr>
          <p:spPr bwMode="auto">
            <a:xfrm>
              <a:off x="960" y="2544"/>
              <a:ext cx="0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990600"/>
          </a:xfrm>
        </p:spPr>
        <p:txBody>
          <a:bodyPr/>
          <a:lstStyle/>
          <a:p>
            <a:pPr eaLnBrk="1" hangingPunct="1"/>
            <a:r>
              <a:rPr lang="en-US" sz="3200" smtClean="0"/>
              <a:t>Action 6: Health Care (2/3)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0400" y="1371600"/>
            <a:ext cx="57150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Use Cure International Hospital-like Internet/ICT capabilities at other hospitals and healthcare centers through out Afghanistan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LANs, workstations, VSAT and Internet access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Software for diagnostics, pharmacy inventory, and patient records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Internet for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e-Training, e-Learning, e-Diagnostics and e-Reference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Establishing alliance with medical schools, facilities and experts outside of Afghanistan</a:t>
            </a: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1295400" y="1466850"/>
            <a:ext cx="1795463" cy="4629150"/>
            <a:chOff x="336" y="843"/>
            <a:chExt cx="1131" cy="2916"/>
          </a:xfrm>
        </p:grpSpPr>
        <p:pic>
          <p:nvPicPr>
            <p:cNvPr id="18437" name="Picture 5" descr="DSC_015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9" y="843"/>
              <a:ext cx="1128" cy="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8" name="Picture 6" descr="DSC_015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" y="1563"/>
              <a:ext cx="1128" cy="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9" name="Picture 7" descr="DSC_015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6" y="3024"/>
              <a:ext cx="1128" cy="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0" name="Picture 8" descr="DSC_025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" y="2289"/>
              <a:ext cx="1128" cy="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tours_lo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2238" y="3352800"/>
            <a:ext cx="137636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990600"/>
          </a:xfrm>
        </p:spPr>
        <p:txBody>
          <a:bodyPr/>
          <a:lstStyle/>
          <a:p>
            <a:pPr eaLnBrk="1" hangingPunct="1"/>
            <a:r>
              <a:rPr lang="en-US" sz="3200" smtClean="0"/>
              <a:t>Action 6: Health Care (3/3)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343400" y="1295400"/>
            <a:ext cx="45720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Acquire and provide commercially available DVDs, educational video tapes, CDs, tools, PDAs and Internet access and capabilities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Interactive electronic books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Distance learning for education and training 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/>
              <a:t>Computers, English language, business practices, health care, family health, and medical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Diagnostic tools on PDAs and web portals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Internet portals for education, health care, medical diagnostics</a:t>
            </a:r>
          </a:p>
        </p:txBody>
      </p:sp>
      <p:pic>
        <p:nvPicPr>
          <p:cNvPr id="19461" name="Picture 5" descr="familyhealthbook-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81965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splas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066800"/>
            <a:ext cx="3157538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76238" y="2252663"/>
            <a:ext cx="3890962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i="1"/>
              <a:t>UpToDate</a:t>
            </a:r>
            <a:r>
              <a:rPr lang="en-US" sz="1600" b="1"/>
              <a:t> is a comprehensive </a:t>
            </a:r>
          </a:p>
          <a:p>
            <a:r>
              <a:rPr lang="en-US" sz="1600" b="1"/>
              <a:t>evidence-based clinical information </a:t>
            </a:r>
          </a:p>
          <a:p>
            <a:r>
              <a:rPr lang="en-US" sz="1600" b="1"/>
              <a:t>resource available to clinicians on </a:t>
            </a:r>
          </a:p>
          <a:p>
            <a:r>
              <a:rPr lang="en-US" sz="1600" b="1"/>
              <a:t>the Internet, CD-ROM, and Pocket PC. 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943100" y="6324600"/>
            <a:ext cx="2862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IMC Afghan Family Health Book</a:t>
            </a:r>
          </a:p>
        </p:txBody>
      </p:sp>
      <p:pic>
        <p:nvPicPr>
          <p:cNvPr id="19465" name="Picture 9" descr="ersui_rot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467100"/>
            <a:ext cx="17716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474663" y="5854700"/>
            <a:ext cx="18875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PDA with Medical </a:t>
            </a:r>
          </a:p>
          <a:p>
            <a:r>
              <a:rPr lang="en-US" sz="1400" b="1"/>
              <a:t>Diagnostic Software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95275" y="4608513"/>
            <a:ext cx="3259138" cy="2154237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/>
              <a:t>Focus</a:t>
            </a:r>
          </a:p>
          <a:p>
            <a:pPr>
              <a:spcBef>
                <a:spcPct val="50000"/>
              </a:spcBef>
            </a:pPr>
            <a:r>
              <a:rPr lang="en-US" b="1"/>
              <a:t>Healthcare, Education, Agriculture, Commerce</a:t>
            </a:r>
          </a:p>
          <a:p>
            <a:pPr>
              <a:spcBef>
                <a:spcPct val="50000"/>
              </a:spcBef>
            </a:pPr>
            <a:r>
              <a:rPr lang="en-US" b="1" i="1" u="sng"/>
              <a:t>Customers</a:t>
            </a:r>
          </a:p>
          <a:p>
            <a:pPr>
              <a:spcBef>
                <a:spcPct val="50000"/>
              </a:spcBef>
            </a:pPr>
            <a:r>
              <a:rPr lang="en-US" b="1" i="1"/>
              <a:t>Medical, teachers, students, PRT, NGO, HTT, business</a:t>
            </a: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1838325" y="3338513"/>
            <a:ext cx="1704975" cy="577850"/>
            <a:chOff x="1901" y="3075"/>
            <a:chExt cx="1074" cy="364"/>
          </a:xfrm>
        </p:grpSpPr>
        <p:sp>
          <p:nvSpPr>
            <p:cNvPr id="20528" name="Cloud"/>
            <p:cNvSpPr>
              <a:spLocks noChangeAspect="1" noEditPoints="1" noChangeArrowheads="1"/>
            </p:cNvSpPr>
            <p:nvPr/>
          </p:nvSpPr>
          <p:spPr bwMode="auto">
            <a:xfrm>
              <a:off x="1901" y="3075"/>
              <a:ext cx="1074" cy="364"/>
            </a:xfrm>
            <a:custGeom>
              <a:avLst/>
              <a:gdLst>
                <a:gd name="T0" fmla="*/ 3 w 21600"/>
                <a:gd name="T1" fmla="*/ 182 h 21600"/>
                <a:gd name="T2" fmla="*/ 537 w 21600"/>
                <a:gd name="T3" fmla="*/ 364 h 21600"/>
                <a:gd name="T4" fmla="*/ 1073 w 21600"/>
                <a:gd name="T5" fmla="*/ 182 h 21600"/>
                <a:gd name="T6" fmla="*/ 537 w 21600"/>
                <a:gd name="T7" fmla="*/ 2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77 w 21600"/>
                <a:gd name="T13" fmla="*/ 3264 h 21600"/>
                <a:gd name="T14" fmla="*/ 17095 w 21600"/>
                <a:gd name="T15" fmla="*/ 1732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99CC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9" name="Text Box 5"/>
            <p:cNvSpPr txBox="1">
              <a:spLocks noChangeArrowheads="1"/>
            </p:cNvSpPr>
            <p:nvPr/>
          </p:nvSpPr>
          <p:spPr bwMode="auto">
            <a:xfrm>
              <a:off x="2044" y="3138"/>
              <a:ext cx="71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/>
                <a:t>Local WiFI</a:t>
              </a:r>
            </a:p>
          </p:txBody>
        </p:sp>
      </p:grpSp>
      <p:grpSp>
        <p:nvGrpSpPr>
          <p:cNvPr id="20484" name="Group 6"/>
          <p:cNvGrpSpPr>
            <a:grpSpLocks/>
          </p:cNvGrpSpPr>
          <p:nvPr/>
        </p:nvGrpSpPr>
        <p:grpSpPr bwMode="auto">
          <a:xfrm>
            <a:off x="7381875" y="3829050"/>
            <a:ext cx="1704975" cy="577850"/>
            <a:chOff x="1901" y="3075"/>
            <a:chExt cx="1074" cy="364"/>
          </a:xfrm>
        </p:grpSpPr>
        <p:sp>
          <p:nvSpPr>
            <p:cNvPr id="20526" name="Cloud"/>
            <p:cNvSpPr>
              <a:spLocks noChangeAspect="1" noEditPoints="1" noChangeArrowheads="1"/>
            </p:cNvSpPr>
            <p:nvPr/>
          </p:nvSpPr>
          <p:spPr bwMode="auto">
            <a:xfrm>
              <a:off x="1901" y="3075"/>
              <a:ext cx="1074" cy="364"/>
            </a:xfrm>
            <a:custGeom>
              <a:avLst/>
              <a:gdLst>
                <a:gd name="T0" fmla="*/ 3 w 21600"/>
                <a:gd name="T1" fmla="*/ 182 h 21600"/>
                <a:gd name="T2" fmla="*/ 537 w 21600"/>
                <a:gd name="T3" fmla="*/ 364 h 21600"/>
                <a:gd name="T4" fmla="*/ 1073 w 21600"/>
                <a:gd name="T5" fmla="*/ 182 h 21600"/>
                <a:gd name="T6" fmla="*/ 537 w 21600"/>
                <a:gd name="T7" fmla="*/ 2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77 w 21600"/>
                <a:gd name="T13" fmla="*/ 3264 h 21600"/>
                <a:gd name="T14" fmla="*/ 17095 w 21600"/>
                <a:gd name="T15" fmla="*/ 1732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99CC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7" name="Text Box 8"/>
            <p:cNvSpPr txBox="1">
              <a:spLocks noChangeArrowheads="1"/>
            </p:cNvSpPr>
            <p:nvPr/>
          </p:nvSpPr>
          <p:spPr bwMode="auto">
            <a:xfrm>
              <a:off x="2044" y="3138"/>
              <a:ext cx="71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/>
                <a:t>Local WiFI</a:t>
              </a:r>
            </a:p>
          </p:txBody>
        </p:sp>
      </p:grpSp>
      <p:grpSp>
        <p:nvGrpSpPr>
          <p:cNvPr id="20485" name="Group 9"/>
          <p:cNvGrpSpPr>
            <a:grpSpLocks/>
          </p:cNvGrpSpPr>
          <p:nvPr/>
        </p:nvGrpSpPr>
        <p:grpSpPr bwMode="auto">
          <a:xfrm>
            <a:off x="7189788" y="2081213"/>
            <a:ext cx="1704975" cy="577850"/>
            <a:chOff x="1901" y="3075"/>
            <a:chExt cx="1074" cy="364"/>
          </a:xfrm>
        </p:grpSpPr>
        <p:sp>
          <p:nvSpPr>
            <p:cNvPr id="20524" name="Cloud"/>
            <p:cNvSpPr>
              <a:spLocks noChangeAspect="1" noEditPoints="1" noChangeArrowheads="1"/>
            </p:cNvSpPr>
            <p:nvPr/>
          </p:nvSpPr>
          <p:spPr bwMode="auto">
            <a:xfrm>
              <a:off x="1901" y="3075"/>
              <a:ext cx="1074" cy="364"/>
            </a:xfrm>
            <a:custGeom>
              <a:avLst/>
              <a:gdLst>
                <a:gd name="T0" fmla="*/ 3 w 21600"/>
                <a:gd name="T1" fmla="*/ 182 h 21600"/>
                <a:gd name="T2" fmla="*/ 537 w 21600"/>
                <a:gd name="T3" fmla="*/ 364 h 21600"/>
                <a:gd name="T4" fmla="*/ 1073 w 21600"/>
                <a:gd name="T5" fmla="*/ 182 h 21600"/>
                <a:gd name="T6" fmla="*/ 537 w 21600"/>
                <a:gd name="T7" fmla="*/ 2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77 w 21600"/>
                <a:gd name="T13" fmla="*/ 3264 h 21600"/>
                <a:gd name="T14" fmla="*/ 17095 w 21600"/>
                <a:gd name="T15" fmla="*/ 1732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99CC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5" name="Text Box 11"/>
            <p:cNvSpPr txBox="1">
              <a:spLocks noChangeArrowheads="1"/>
            </p:cNvSpPr>
            <p:nvPr/>
          </p:nvSpPr>
          <p:spPr bwMode="auto">
            <a:xfrm>
              <a:off x="2044" y="3138"/>
              <a:ext cx="71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/>
                <a:t>Local WiFI</a:t>
              </a:r>
            </a:p>
          </p:txBody>
        </p:sp>
      </p:grpSp>
      <p:sp>
        <p:nvSpPr>
          <p:cNvPr id="20486" name="Rectangle 1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6934200" cy="1066800"/>
          </a:xfrm>
        </p:spPr>
        <p:txBody>
          <a:bodyPr/>
          <a:lstStyle/>
          <a:p>
            <a:pPr eaLnBrk="1" hangingPunct="1"/>
            <a:r>
              <a:rPr lang="en-US" sz="4000" smtClean="0"/>
              <a:t>Basic Concept</a:t>
            </a:r>
          </a:p>
        </p:txBody>
      </p:sp>
      <p:sp>
        <p:nvSpPr>
          <p:cNvPr id="20487" name="Oval 13"/>
          <p:cNvSpPr>
            <a:spLocks noChangeArrowheads="1"/>
          </p:cNvSpPr>
          <p:nvPr/>
        </p:nvSpPr>
        <p:spPr bwMode="auto">
          <a:xfrm>
            <a:off x="1490663" y="1230313"/>
            <a:ext cx="234950" cy="177800"/>
          </a:xfrm>
          <a:prstGeom prst="ellipse">
            <a:avLst/>
          </a:prstGeom>
          <a:solidFill>
            <a:srgbClr val="6666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Text Box 14"/>
          <p:cNvSpPr txBox="1">
            <a:spLocks noChangeArrowheads="1"/>
          </p:cNvSpPr>
          <p:nvPr/>
        </p:nvSpPr>
        <p:spPr bwMode="auto">
          <a:xfrm>
            <a:off x="1163638" y="1425575"/>
            <a:ext cx="973137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/>
              <a:t>W6</a:t>
            </a:r>
          </a:p>
          <a:p>
            <a:pPr algn="ctr">
              <a:spcBef>
                <a:spcPct val="50000"/>
              </a:spcBef>
            </a:pPr>
            <a:r>
              <a:rPr lang="en-US" sz="1400"/>
              <a:t>Intelsat</a:t>
            </a:r>
          </a:p>
        </p:txBody>
      </p:sp>
      <p:sp>
        <p:nvSpPr>
          <p:cNvPr id="20489" name="Text Box 15"/>
          <p:cNvSpPr txBox="1">
            <a:spLocks noChangeArrowheads="1"/>
          </p:cNvSpPr>
          <p:nvPr/>
        </p:nvSpPr>
        <p:spPr bwMode="auto">
          <a:xfrm>
            <a:off x="282575" y="2236788"/>
            <a:ext cx="973138" cy="636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/>
              <a:t>Intelsat</a:t>
            </a:r>
          </a:p>
          <a:p>
            <a:pPr algn="ctr">
              <a:spcBef>
                <a:spcPct val="50000"/>
              </a:spcBef>
            </a:pPr>
            <a:r>
              <a:rPr lang="en-US" sz="1400"/>
              <a:t>ISP</a:t>
            </a:r>
          </a:p>
        </p:txBody>
      </p:sp>
      <p:sp>
        <p:nvSpPr>
          <p:cNvPr id="20490" name="Line 16"/>
          <p:cNvSpPr>
            <a:spLocks noChangeShapeType="1"/>
          </p:cNvSpPr>
          <p:nvPr/>
        </p:nvSpPr>
        <p:spPr bwMode="auto">
          <a:xfrm flipH="1" flipV="1">
            <a:off x="906463" y="2803525"/>
            <a:ext cx="17462" cy="827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1" name="Line 17"/>
          <p:cNvSpPr>
            <a:spLocks noChangeShapeType="1"/>
          </p:cNvSpPr>
          <p:nvPr/>
        </p:nvSpPr>
        <p:spPr bwMode="auto">
          <a:xfrm flipV="1">
            <a:off x="628650" y="1347788"/>
            <a:ext cx="863600" cy="900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2" name="Line 18"/>
          <p:cNvSpPr>
            <a:spLocks noChangeShapeType="1"/>
          </p:cNvSpPr>
          <p:nvPr/>
        </p:nvSpPr>
        <p:spPr bwMode="auto">
          <a:xfrm>
            <a:off x="1711325" y="1392238"/>
            <a:ext cx="1887538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3" name="Text Box 19"/>
          <p:cNvSpPr txBox="1">
            <a:spLocks noChangeArrowheads="1"/>
          </p:cNvSpPr>
          <p:nvPr/>
        </p:nvSpPr>
        <p:spPr bwMode="auto">
          <a:xfrm>
            <a:off x="211138" y="4113213"/>
            <a:ext cx="641350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/>
              <a:t>ASU</a:t>
            </a:r>
          </a:p>
        </p:txBody>
      </p:sp>
      <p:grpSp>
        <p:nvGrpSpPr>
          <p:cNvPr id="20494" name="Group 20"/>
          <p:cNvGrpSpPr>
            <a:grpSpLocks/>
          </p:cNvGrpSpPr>
          <p:nvPr/>
        </p:nvGrpSpPr>
        <p:grpSpPr bwMode="auto">
          <a:xfrm>
            <a:off x="95250" y="3311525"/>
            <a:ext cx="1362075" cy="849313"/>
            <a:chOff x="-3" y="2220"/>
            <a:chExt cx="858" cy="535"/>
          </a:xfrm>
        </p:grpSpPr>
        <p:sp>
          <p:nvSpPr>
            <p:cNvPr id="20522" name="Cloud"/>
            <p:cNvSpPr>
              <a:spLocks noChangeAspect="1" noEditPoints="1" noChangeArrowheads="1"/>
            </p:cNvSpPr>
            <p:nvPr/>
          </p:nvSpPr>
          <p:spPr bwMode="auto">
            <a:xfrm rot="-169692">
              <a:off x="-3" y="2220"/>
              <a:ext cx="858" cy="535"/>
            </a:xfrm>
            <a:custGeom>
              <a:avLst/>
              <a:gdLst>
                <a:gd name="T0" fmla="*/ 3 w 21600"/>
                <a:gd name="T1" fmla="*/ 268 h 21600"/>
                <a:gd name="T2" fmla="*/ 429 w 21600"/>
                <a:gd name="T3" fmla="*/ 534 h 21600"/>
                <a:gd name="T4" fmla="*/ 857 w 21600"/>
                <a:gd name="T5" fmla="*/ 268 h 21600"/>
                <a:gd name="T6" fmla="*/ 429 w 21600"/>
                <a:gd name="T7" fmla="*/ 31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71 w 21600"/>
                <a:gd name="T13" fmla="*/ 3270 h 21600"/>
                <a:gd name="T14" fmla="*/ 17094 w 21600"/>
                <a:gd name="T15" fmla="*/ 1732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DDDDDD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3" name="Text Box 22"/>
            <p:cNvSpPr txBox="1">
              <a:spLocks noChangeArrowheads="1"/>
            </p:cNvSpPr>
            <p:nvPr/>
          </p:nvSpPr>
          <p:spPr bwMode="auto">
            <a:xfrm>
              <a:off x="78" y="2311"/>
              <a:ext cx="6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/>
                <a:t>Internet</a:t>
              </a:r>
            </a:p>
          </p:txBody>
        </p:sp>
      </p:grpSp>
      <p:sp>
        <p:nvSpPr>
          <p:cNvPr id="20495" name="Text Box 23"/>
          <p:cNvSpPr txBox="1">
            <a:spLocks noChangeArrowheads="1"/>
          </p:cNvSpPr>
          <p:nvPr/>
        </p:nvSpPr>
        <p:spPr bwMode="auto">
          <a:xfrm>
            <a:off x="909638" y="4035425"/>
            <a:ext cx="892175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/>
              <a:t>SDSU</a:t>
            </a:r>
          </a:p>
        </p:txBody>
      </p:sp>
      <p:sp>
        <p:nvSpPr>
          <p:cNvPr id="20496" name="Text Box 24"/>
          <p:cNvSpPr txBox="1">
            <a:spLocks noChangeArrowheads="1"/>
          </p:cNvSpPr>
          <p:nvPr/>
        </p:nvSpPr>
        <p:spPr bwMode="auto">
          <a:xfrm>
            <a:off x="2192338" y="2393950"/>
            <a:ext cx="560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T1 </a:t>
            </a:r>
          </a:p>
        </p:txBody>
      </p:sp>
      <p:sp>
        <p:nvSpPr>
          <p:cNvPr id="20497" name="Text Box 25"/>
          <p:cNvSpPr txBox="1">
            <a:spLocks noChangeArrowheads="1"/>
          </p:cNvSpPr>
          <p:nvPr/>
        </p:nvSpPr>
        <p:spPr bwMode="auto">
          <a:xfrm>
            <a:off x="5837238" y="1554163"/>
            <a:ext cx="1784350" cy="722312"/>
          </a:xfrm>
          <a:prstGeom prst="rect">
            <a:avLst/>
          </a:prstGeom>
          <a:noFill/>
          <a:ln w="190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/>
              <a:t>Jalalabad</a:t>
            </a:r>
          </a:p>
          <a:p>
            <a:pPr algn="ctr">
              <a:spcBef>
                <a:spcPct val="50000"/>
              </a:spcBef>
            </a:pPr>
            <a:r>
              <a:rPr lang="en-US" sz="1600" b="1"/>
              <a:t>Public Hospital</a:t>
            </a:r>
          </a:p>
        </p:txBody>
      </p:sp>
      <p:grpSp>
        <p:nvGrpSpPr>
          <p:cNvPr id="20498" name="Group 26"/>
          <p:cNvGrpSpPr>
            <a:grpSpLocks/>
          </p:cNvGrpSpPr>
          <p:nvPr/>
        </p:nvGrpSpPr>
        <p:grpSpPr bwMode="auto">
          <a:xfrm>
            <a:off x="3305175" y="2851150"/>
            <a:ext cx="1206500" cy="1200150"/>
            <a:chOff x="2174" y="2369"/>
            <a:chExt cx="760" cy="756"/>
          </a:xfrm>
        </p:grpSpPr>
        <p:sp>
          <p:nvSpPr>
            <p:cNvPr id="20520" name="Rectangle 27"/>
            <p:cNvSpPr>
              <a:spLocks noChangeArrowheads="1"/>
            </p:cNvSpPr>
            <p:nvPr/>
          </p:nvSpPr>
          <p:spPr bwMode="auto">
            <a:xfrm>
              <a:off x="2174" y="2369"/>
              <a:ext cx="753" cy="42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/>
                <a:t>TAJ</a:t>
              </a:r>
            </a:p>
            <a:p>
              <a:pPr algn="ctr"/>
              <a:r>
                <a:rPr lang="en-US" b="1"/>
                <a:t>Jalalabad</a:t>
              </a:r>
            </a:p>
          </p:txBody>
        </p:sp>
        <p:sp>
          <p:nvSpPr>
            <p:cNvPr id="20521" name="Rectangle 28"/>
            <p:cNvSpPr>
              <a:spLocks noChangeArrowheads="1"/>
            </p:cNvSpPr>
            <p:nvPr/>
          </p:nvSpPr>
          <p:spPr bwMode="auto">
            <a:xfrm>
              <a:off x="2181" y="2798"/>
              <a:ext cx="753" cy="327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1"/>
                <a:t>MIT</a:t>
              </a:r>
            </a:p>
            <a:p>
              <a:pPr algn="ctr"/>
              <a:r>
                <a:rPr lang="en-US" sz="1600" b="1"/>
                <a:t>FabLab</a:t>
              </a:r>
            </a:p>
          </p:txBody>
        </p:sp>
      </p:grpSp>
      <p:sp>
        <p:nvSpPr>
          <p:cNvPr id="20499" name="Text Box 29"/>
          <p:cNvSpPr txBox="1">
            <a:spLocks noChangeArrowheads="1"/>
          </p:cNvSpPr>
          <p:nvPr/>
        </p:nvSpPr>
        <p:spPr bwMode="auto">
          <a:xfrm>
            <a:off x="6100763" y="3127375"/>
            <a:ext cx="1784350" cy="844550"/>
          </a:xfrm>
          <a:prstGeom prst="rect">
            <a:avLst/>
          </a:prstGeom>
          <a:noFill/>
          <a:ln w="190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/>
              <a:t>Nangahar University and Medical School</a:t>
            </a:r>
          </a:p>
        </p:txBody>
      </p:sp>
      <p:sp>
        <p:nvSpPr>
          <p:cNvPr id="20500" name="Line 30"/>
          <p:cNvSpPr>
            <a:spLocks noChangeShapeType="1"/>
          </p:cNvSpPr>
          <p:nvPr/>
        </p:nvSpPr>
        <p:spPr bwMode="auto">
          <a:xfrm flipV="1">
            <a:off x="4514850" y="2160588"/>
            <a:ext cx="1314450" cy="1209675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1" name="Line 31"/>
          <p:cNvSpPr>
            <a:spLocks noChangeShapeType="1"/>
          </p:cNvSpPr>
          <p:nvPr/>
        </p:nvSpPr>
        <p:spPr bwMode="auto">
          <a:xfrm>
            <a:off x="4519613" y="3398838"/>
            <a:ext cx="1565275" cy="46037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2" name="Text Box 32"/>
          <p:cNvSpPr txBox="1">
            <a:spLocks noChangeArrowheads="1"/>
          </p:cNvSpPr>
          <p:nvPr/>
        </p:nvSpPr>
        <p:spPr bwMode="auto">
          <a:xfrm>
            <a:off x="4941888" y="2293938"/>
            <a:ext cx="603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solidFill>
                  <a:srgbClr val="0000FF"/>
                </a:solidFill>
              </a:rPr>
              <a:t>LOS</a:t>
            </a:r>
          </a:p>
        </p:txBody>
      </p:sp>
      <p:sp>
        <p:nvSpPr>
          <p:cNvPr id="20503" name="Text Box 33"/>
          <p:cNvSpPr txBox="1">
            <a:spLocks noChangeArrowheads="1"/>
          </p:cNvSpPr>
          <p:nvPr/>
        </p:nvSpPr>
        <p:spPr bwMode="auto">
          <a:xfrm>
            <a:off x="5316538" y="3422650"/>
            <a:ext cx="603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solidFill>
                  <a:srgbClr val="0000FF"/>
                </a:solidFill>
              </a:rPr>
              <a:t>LOS</a:t>
            </a:r>
          </a:p>
        </p:txBody>
      </p:sp>
      <p:sp>
        <p:nvSpPr>
          <p:cNvPr id="20504" name="Cloud"/>
          <p:cNvSpPr>
            <a:spLocks noChangeAspect="1" noEditPoints="1" noChangeArrowheads="1"/>
          </p:cNvSpPr>
          <p:nvPr/>
        </p:nvSpPr>
        <p:spPr bwMode="auto">
          <a:xfrm>
            <a:off x="3162300" y="1255713"/>
            <a:ext cx="1704975" cy="577850"/>
          </a:xfrm>
          <a:custGeom>
            <a:avLst/>
            <a:gdLst>
              <a:gd name="T0" fmla="*/ 5289 w 21600"/>
              <a:gd name="T1" fmla="*/ 288925 h 21600"/>
              <a:gd name="T2" fmla="*/ 852488 w 21600"/>
              <a:gd name="T3" fmla="*/ 577235 h 21600"/>
              <a:gd name="T4" fmla="*/ 1703554 w 21600"/>
              <a:gd name="T5" fmla="*/ 288925 h 21600"/>
              <a:gd name="T6" fmla="*/ 852488 w 21600"/>
              <a:gd name="T7" fmla="*/ 33039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CC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5" name="Text Box 35"/>
          <p:cNvSpPr txBox="1">
            <a:spLocks noChangeArrowheads="1"/>
          </p:cNvSpPr>
          <p:nvPr/>
        </p:nvSpPr>
        <p:spPr bwMode="auto">
          <a:xfrm>
            <a:off x="3357563" y="1314450"/>
            <a:ext cx="1371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/>
              <a:t>Afghan ISP</a:t>
            </a:r>
          </a:p>
        </p:txBody>
      </p:sp>
      <p:sp>
        <p:nvSpPr>
          <p:cNvPr id="20506" name="Line 36"/>
          <p:cNvSpPr>
            <a:spLocks noChangeShapeType="1"/>
          </p:cNvSpPr>
          <p:nvPr/>
        </p:nvSpPr>
        <p:spPr bwMode="auto">
          <a:xfrm>
            <a:off x="4852988" y="1570038"/>
            <a:ext cx="989012" cy="279400"/>
          </a:xfrm>
          <a:prstGeom prst="line">
            <a:avLst/>
          </a:prstGeom>
          <a:noFill/>
          <a:ln w="15875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7" name="Text Box 37"/>
          <p:cNvSpPr txBox="1">
            <a:spLocks noChangeArrowheads="1"/>
          </p:cNvSpPr>
          <p:nvPr/>
        </p:nvSpPr>
        <p:spPr bwMode="auto">
          <a:xfrm>
            <a:off x="5059363" y="1365250"/>
            <a:ext cx="560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FF"/>
                </a:solidFill>
              </a:rPr>
              <a:t>T1 </a:t>
            </a:r>
          </a:p>
        </p:txBody>
      </p:sp>
      <p:grpSp>
        <p:nvGrpSpPr>
          <p:cNvPr id="20508" name="Group 38"/>
          <p:cNvGrpSpPr>
            <a:grpSpLocks/>
          </p:cNvGrpSpPr>
          <p:nvPr/>
        </p:nvGrpSpPr>
        <p:grpSpPr bwMode="auto">
          <a:xfrm>
            <a:off x="7240588" y="5954713"/>
            <a:ext cx="1874837" cy="703262"/>
            <a:chOff x="4579" y="3877"/>
            <a:chExt cx="1181" cy="443"/>
          </a:xfrm>
        </p:grpSpPr>
        <p:sp>
          <p:nvSpPr>
            <p:cNvPr id="20517" name="Line 39"/>
            <p:cNvSpPr>
              <a:spLocks noChangeShapeType="1"/>
            </p:cNvSpPr>
            <p:nvPr/>
          </p:nvSpPr>
          <p:spPr bwMode="auto">
            <a:xfrm>
              <a:off x="4579" y="3986"/>
              <a:ext cx="20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8" name="Line 40"/>
            <p:cNvSpPr>
              <a:spLocks noChangeShapeType="1"/>
            </p:cNvSpPr>
            <p:nvPr/>
          </p:nvSpPr>
          <p:spPr bwMode="auto">
            <a:xfrm>
              <a:off x="4587" y="4212"/>
              <a:ext cx="204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9" name="Text Box 41"/>
            <p:cNvSpPr txBox="1">
              <a:spLocks noChangeArrowheads="1"/>
            </p:cNvSpPr>
            <p:nvPr/>
          </p:nvSpPr>
          <p:spPr bwMode="auto">
            <a:xfrm>
              <a:off x="4794" y="3877"/>
              <a:ext cx="966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/>
                <a:t>Existing</a:t>
              </a:r>
            </a:p>
            <a:p>
              <a:pPr>
                <a:spcBef>
                  <a:spcPct val="50000"/>
                </a:spcBef>
              </a:pPr>
              <a:r>
                <a:rPr lang="en-US" sz="1600" b="1"/>
                <a:t>Proposed</a:t>
              </a:r>
            </a:p>
          </p:txBody>
        </p:sp>
      </p:grpSp>
      <p:sp>
        <p:nvSpPr>
          <p:cNvPr id="20509" name="Text Box 42"/>
          <p:cNvSpPr txBox="1">
            <a:spLocks noChangeArrowheads="1"/>
          </p:cNvSpPr>
          <p:nvPr/>
        </p:nvSpPr>
        <p:spPr bwMode="auto">
          <a:xfrm>
            <a:off x="6875463" y="1216025"/>
            <a:ext cx="1725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i="1"/>
              <a:t>Public Health</a:t>
            </a:r>
          </a:p>
        </p:txBody>
      </p:sp>
      <p:sp>
        <p:nvSpPr>
          <p:cNvPr id="20510" name="Text Box 43"/>
          <p:cNvSpPr txBox="1">
            <a:spLocks noChangeArrowheads="1"/>
          </p:cNvSpPr>
          <p:nvPr/>
        </p:nvSpPr>
        <p:spPr bwMode="auto">
          <a:xfrm>
            <a:off x="6846888" y="2813050"/>
            <a:ext cx="2268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i="1"/>
              <a:t>Education &amp; Health</a:t>
            </a:r>
          </a:p>
        </p:txBody>
      </p:sp>
      <p:sp>
        <p:nvSpPr>
          <p:cNvPr id="20511" name="Text Box 44"/>
          <p:cNvSpPr txBox="1">
            <a:spLocks noChangeArrowheads="1"/>
          </p:cNvSpPr>
          <p:nvPr/>
        </p:nvSpPr>
        <p:spPr bwMode="auto">
          <a:xfrm>
            <a:off x="6623050" y="4611688"/>
            <a:ext cx="1268413" cy="71278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/>
              <a:t>PRT &amp; HTT</a:t>
            </a:r>
          </a:p>
          <a:p>
            <a:pPr algn="ctr">
              <a:spcBef>
                <a:spcPct val="50000"/>
              </a:spcBef>
            </a:pPr>
            <a:r>
              <a:rPr lang="en-US" sz="1600" b="1"/>
              <a:t>Jalalabad</a:t>
            </a:r>
          </a:p>
        </p:txBody>
      </p:sp>
      <p:sp>
        <p:nvSpPr>
          <p:cNvPr id="20512" name="Line 45"/>
          <p:cNvSpPr>
            <a:spLocks noChangeShapeType="1"/>
          </p:cNvSpPr>
          <p:nvPr/>
        </p:nvSpPr>
        <p:spPr bwMode="auto">
          <a:xfrm>
            <a:off x="4484688" y="3384550"/>
            <a:ext cx="2698750" cy="1209675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3" name="Text Box 46"/>
          <p:cNvSpPr txBox="1">
            <a:spLocks noChangeArrowheads="1"/>
          </p:cNvSpPr>
          <p:nvPr/>
        </p:nvSpPr>
        <p:spPr bwMode="auto">
          <a:xfrm>
            <a:off x="5884863" y="4225925"/>
            <a:ext cx="60325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solidFill>
                  <a:srgbClr val="0000FF"/>
                </a:solidFill>
              </a:rPr>
              <a:t>LOS</a:t>
            </a:r>
          </a:p>
          <a:p>
            <a:pPr algn="ctr">
              <a:spcBef>
                <a:spcPct val="50000"/>
              </a:spcBef>
            </a:pPr>
            <a:r>
              <a:rPr lang="en-US" sz="1400" b="1">
                <a:solidFill>
                  <a:srgbClr val="0000FF"/>
                </a:solidFill>
              </a:rPr>
              <a:t>WiFI</a:t>
            </a:r>
          </a:p>
        </p:txBody>
      </p:sp>
      <p:sp>
        <p:nvSpPr>
          <p:cNvPr id="20514" name="Text Box 47"/>
          <p:cNvSpPr txBox="1">
            <a:spLocks noChangeArrowheads="1"/>
          </p:cNvSpPr>
          <p:nvPr/>
        </p:nvSpPr>
        <p:spPr bwMode="auto">
          <a:xfrm>
            <a:off x="5776913" y="5624513"/>
            <a:ext cx="852487" cy="37623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NGOs</a:t>
            </a:r>
          </a:p>
        </p:txBody>
      </p:sp>
      <p:sp>
        <p:nvSpPr>
          <p:cNvPr id="20515" name="Line 48"/>
          <p:cNvSpPr>
            <a:spLocks noChangeShapeType="1"/>
          </p:cNvSpPr>
          <p:nvPr/>
        </p:nvSpPr>
        <p:spPr bwMode="auto">
          <a:xfrm>
            <a:off x="4495800" y="3382963"/>
            <a:ext cx="1616075" cy="2301875"/>
          </a:xfrm>
          <a:prstGeom prst="line">
            <a:avLst/>
          </a:prstGeom>
          <a:noFill/>
          <a:ln w="127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6" name="Text Box 49"/>
          <p:cNvSpPr txBox="1">
            <a:spLocks noChangeArrowheads="1"/>
          </p:cNvSpPr>
          <p:nvPr/>
        </p:nvSpPr>
        <p:spPr bwMode="auto">
          <a:xfrm>
            <a:off x="5197475" y="5114925"/>
            <a:ext cx="603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solidFill>
                  <a:srgbClr val="0000FF"/>
                </a:solidFill>
              </a:rPr>
              <a:t>WiFI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56100" y="762000"/>
            <a:ext cx="4711700" cy="6096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000" b="1" smtClean="0"/>
              <a:t>      </a:t>
            </a:r>
            <a:r>
              <a:rPr lang="en-US" sz="1800" b="1" smtClean="0"/>
              <a:t>Conduct business case analysis and develop a strategic plan, architecture and enhancement plan for a robust national long distance network and backbone infrastructure that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Expands voice (GSM and CDMA), data and Internet coverage and access to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Major domestic populations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Rural areas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Provides incentives for private sector expansion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To rural areas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Add dial-up and wireless data services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Creates an integrated national backbone transmission network composed of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Mix of public and private sector capabilities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Leverages satellite, fiber optic, terrestrial M/W and cable and other appropriate transmission  means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Transmission service provisioning mechanism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Arrangements to protect and enable recovery from network element failures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Expands and enhances Regional and International access and gateway capacity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Fiber and digital M/W links and network gateways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88900"/>
            <a:ext cx="8839200" cy="685800"/>
          </a:xfrm>
        </p:spPr>
        <p:txBody>
          <a:bodyPr/>
          <a:lstStyle/>
          <a:p>
            <a:pPr eaLnBrk="1" hangingPunct="1"/>
            <a:r>
              <a:rPr lang="en-US" sz="2800" smtClean="0"/>
              <a:t>Action 1: National ICT Backbone Infrastructure (1/2)</a:t>
            </a:r>
          </a:p>
        </p:txBody>
      </p:sp>
      <p:pic>
        <p:nvPicPr>
          <p:cNvPr id="3076" name="Picture 4" descr="Afghanistan ICT June 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Area cover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75285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8610600" cy="636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15963"/>
          </a:xfrm>
        </p:spPr>
        <p:txBody>
          <a:bodyPr/>
          <a:lstStyle/>
          <a:p>
            <a:pPr eaLnBrk="1" hangingPunct="1"/>
            <a:r>
              <a:rPr lang="en-US" sz="4000" smtClean="0"/>
              <a:t>JBAD Synergy Net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229600" cy="868362"/>
          </a:xfrm>
        </p:spPr>
        <p:txBody>
          <a:bodyPr/>
          <a:lstStyle/>
          <a:p>
            <a:pPr eaLnBrk="1" hangingPunct="1"/>
            <a:r>
              <a:rPr lang="en-US" sz="3600" smtClean="0"/>
              <a:t>Action 7: Emergency ICT Capability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45820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Development an ICT support strategy and plan for emergency response C2 and emergency services ICT support (police, fire, hospital, rescue)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US-like National Response Plan and supporting ICT strategy and plan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National Communications System like capabilities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GETS, priority service for cellular, NSTAC, …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Incident Command Centers, Shared Situation Awareness, …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Collaborative Information environment among stakeholders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Interoperability--able to share ICT assets among stakeholders in emergency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Deployable ICT capability packages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Emergency services numbers for cell network (e.g., 911 and other incident reporting service numbers)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Use of embedded emergency ICT services within public and private sector networks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Priority ICT access for responders and decision makers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GCN/DCN, ANA/ANP voice network and cell phone access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GCN/DCN and cell network diversity, surge capacity and coverage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Critical ICT infrastructure protection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Infrastructure and key personnel physical protection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Information security and network intrusion detection and protection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Quick response ICT packages for network recovery and reconstitution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22238"/>
            <a:ext cx="8915400" cy="715962"/>
          </a:xfrm>
        </p:spPr>
        <p:txBody>
          <a:bodyPr/>
          <a:lstStyle/>
          <a:p>
            <a:pPr eaLnBrk="1" hangingPunct="1"/>
            <a:r>
              <a:rPr lang="en-US" sz="3600" smtClean="0"/>
              <a:t>Action 8: National Cyber Security Program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939800"/>
            <a:ext cx="8610600" cy="5638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Assign Information Security Officers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Begin Training and Awareness Programs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MoC establish AfghanCERT within a National Cyber-security Management Structure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Adopt integrated Cyber-Security Laws, Regulations, Standards, and Policies.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Define Cyber-Security Organizations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Implement Cyber-Security Plans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1800" smtClean="0"/>
              <a:t>Including public-private sector cooperative arrangements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1800" smtClean="0"/>
              <a:t>Key asset protection (infrastructure, people and electronic)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Adopt a prioritized, defense-in-depth strategy at every level in every organization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Implement high priority elements of defense-in-depth nation-wide 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1800" smtClean="0"/>
              <a:t>Training and awareness, anti-virus software, readiness assessments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Create and use mechanisms that facilitate collaboration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1800" smtClean="0"/>
              <a:t>Portals, conferences, and professional associations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Begin budgeting process for Cyber Security 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1800" smtClean="0"/>
              <a:t>Use low cost/free resources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Adopt a national program of assessments and process improvement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74638"/>
            <a:ext cx="8915400" cy="715962"/>
          </a:xfrm>
        </p:spPr>
        <p:txBody>
          <a:bodyPr/>
          <a:lstStyle/>
          <a:p>
            <a:pPr eaLnBrk="1" hangingPunct="1"/>
            <a:r>
              <a:rPr lang="en-US" sz="3600" smtClean="0"/>
              <a:t>Action 9: ICT Coordination and Investment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61060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Enable Afghan-International joint effort to develop ICT Business Model that supports GoA strategy and plan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Framework for cross-sector ICT investments and resource prioritization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Facilitate coordination, information sharing and implementation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Donor coordination role with other donors and Ministries will bring important benefits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Align with GOA needs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Increase effectiveness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Donors-GOA should hold ICT conference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Assessment of the current Afghanistan ICT network 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Strengths, weaknesses and vulnerabilities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Future needs and investment strategies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Marketing strategy and plans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Create ICT-related focal points and collaborative information environments to facilitate coordination and information sharing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Organization arrangements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Liaisons and integration teams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Reachback arrangements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Use mechanisms that facilitate collaboration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Internet web portals and collaboration tools, conferences, workshops, and professional associations (e.g., AFCEA, NICTAA,..)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775" y="107950"/>
            <a:ext cx="8915400" cy="868363"/>
          </a:xfrm>
        </p:spPr>
        <p:txBody>
          <a:bodyPr/>
          <a:lstStyle/>
          <a:p>
            <a:pPr eaLnBrk="1" hangingPunct="1"/>
            <a:r>
              <a:rPr lang="en-US" sz="3600" smtClean="0"/>
              <a:t>Action 10: USG Business Process (1/3)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19600" y="914400"/>
            <a:ext cx="4419600" cy="5791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Institute an in-country USG coordinated team approach and action plan supported by appropriate CONUS USG elements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US Ambassador and Senior Military Commander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Assemble and empower a USG ICT team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Team composition: Embassy, USAID, USFOR-A, ISAF, CJTF-101/CSTC-A, Corps of Engineers, and other USG ICT elements as appropriate.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Assign Senior Telecom Advisor 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Employ STA as the USG ICT team leader and advisor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Principle POC for MCIT, ATRA, AfghanTelecom and private sector providers 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Coordinate ICT-related POC activities with MoD, MoI and other Ministries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Implement civil-military coordination and information sharing mechanisms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Collaborative information environment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Web portal and coordination processes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Reachback to CONUS-based and other USG funding and support elements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With ISAF/PRTs, UN, IOs, NGOs and other sources of funding and initiatives</a:t>
            </a:r>
          </a:p>
        </p:txBody>
      </p:sp>
      <p:pic>
        <p:nvPicPr>
          <p:cNvPr id="25604" name="Picture 4" descr="afghan ru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48006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22238"/>
            <a:ext cx="8915400" cy="868362"/>
          </a:xfrm>
        </p:spPr>
        <p:txBody>
          <a:bodyPr/>
          <a:lstStyle/>
          <a:p>
            <a:pPr eaLnBrk="1" hangingPunct="1"/>
            <a:r>
              <a:rPr lang="en-US" sz="3600" smtClean="0"/>
              <a:t>Action 10: USG Business Process (2/3)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600" smtClean="0"/>
              <a:t>Develop a more informed understanding of information culture and ICT business culture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“Think information” and use of ICT as a sector enabler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ICT governance and business model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smtClean="0"/>
              <a:t>Think and do “whole of government”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smtClean="0"/>
              <a:t>Develop a coherent USG strategy and action plan for supporting and enabling GoA ICT investments and use of information and ICT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Implement a coherent framework to guide the USG civil and military ICT investments and to synchronize implementation actions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Adjust business process as needed for selecting, executing and monitoring USG actions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Identify and select near, mid and long term initiatives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Review assigned responsibilities for action and coordination and adjust as appropriate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smtClean="0"/>
              <a:t>Establish a USG budget and improved funding process for supporting Afghanistan ICT initiatives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Develop estimates and funding profiles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Business case assessments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Establish ICT fund line and populate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Streamline USAID and CERP processes for selecting, allocating and executing including contracting with local Afghans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Consider use of CERP-like capability for civilian elements at PRTs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smtClean="0"/>
              <a:t>Establish ICT as an “essential service”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Develop a share situation awareness for ICT activities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Track, monitor and report on ICT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Action 10: USG Business Process (3/3)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Establish USG commercial ICT professional leadership in country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Senior Telecom Advisor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Commercial ICT assessment, planning, and consultation cell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Process to capture and document commercial ICT lessons and best practices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/>
              <a:t>Across the civil-military boundaries and from an Interagency perspective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/>
              <a:t>For ad hoc arrangements such as Senior Telecom Advisors and Afghan I-Team and Iraq ICCE like arrangements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smtClean="0"/>
              <a:t>For ICT business models and business processes for planning, recovering, reconstructing and developing affected nation ICT and its use of information and ICT</a:t>
            </a:r>
            <a:endParaRPr lang="en-US" sz="1600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Identify  and implement Policy and Doctrine changes to institutionalize best practices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Interagency policies, doctrine, processes, field manuals, etc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DoD policies, joint doctrine, JOPES, service field manuals, TTPs, etc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Civil-Military education, training and exercises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Providing US ICT Leadership</a:t>
            </a:r>
          </a:p>
        </p:txBody>
      </p:sp>
      <p:sp>
        <p:nvSpPr>
          <p:cNvPr id="28675" name="Rectangle 3" descr="Brown marble"/>
          <p:cNvSpPr>
            <a:spLocks noChangeArrowheads="1"/>
          </p:cNvSpPr>
          <p:nvPr/>
        </p:nvSpPr>
        <p:spPr bwMode="auto">
          <a:xfrm>
            <a:off x="6324600" y="1858963"/>
            <a:ext cx="2406650" cy="1570037"/>
          </a:xfrm>
          <a:prstGeom prst="rect">
            <a:avLst/>
          </a:prstGeom>
          <a:solidFill>
            <a:srgbClr val="6633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1"/>
                </a:solidFill>
              </a:rPr>
              <a:t>MCIT/ATRA</a:t>
            </a:r>
          </a:p>
          <a:p>
            <a:pPr algn="ctr"/>
            <a:r>
              <a:rPr lang="en-US" sz="1200" b="1">
                <a:solidFill>
                  <a:schemeClr val="bg1"/>
                </a:solidFill>
              </a:rPr>
              <a:t>Afghan Telecom</a:t>
            </a:r>
          </a:p>
          <a:p>
            <a:pPr algn="ctr"/>
            <a:r>
              <a:rPr lang="en-US" sz="1200" b="1">
                <a:solidFill>
                  <a:schemeClr val="bg1"/>
                </a:solidFill>
              </a:rPr>
              <a:t>(ZTE-Fiber, WLL providers)</a:t>
            </a:r>
          </a:p>
          <a:p>
            <a:pPr algn="ctr"/>
            <a:r>
              <a:rPr lang="en-US" sz="1200" b="1">
                <a:solidFill>
                  <a:schemeClr val="bg1"/>
                </a:solidFill>
              </a:rPr>
              <a:t>4-GSM providers</a:t>
            </a:r>
          </a:p>
          <a:p>
            <a:pPr algn="ctr"/>
            <a:r>
              <a:rPr lang="en-US" sz="1200" b="1">
                <a:solidFill>
                  <a:schemeClr val="bg1"/>
                </a:solidFill>
              </a:rPr>
              <a:t>ISPs</a:t>
            </a:r>
          </a:p>
          <a:p>
            <a:pPr algn="ctr"/>
            <a:r>
              <a:rPr lang="en-US" sz="1200" b="1">
                <a:solidFill>
                  <a:schemeClr val="bg1"/>
                </a:solidFill>
              </a:rPr>
              <a:t>Ministries</a:t>
            </a:r>
          </a:p>
          <a:p>
            <a:pPr algn="ctr"/>
            <a:r>
              <a:rPr lang="en-US" sz="1200" b="1">
                <a:solidFill>
                  <a:schemeClr val="bg1"/>
                </a:solidFill>
              </a:rPr>
              <a:t>Other Public and Private Sector</a:t>
            </a:r>
          </a:p>
          <a:p>
            <a:pPr algn="ctr"/>
            <a:r>
              <a:rPr lang="en-US" sz="1200" b="1">
                <a:solidFill>
                  <a:schemeClr val="bg1"/>
                </a:solidFill>
              </a:rPr>
              <a:t>Afghan Public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09600" y="1844675"/>
            <a:ext cx="1828800" cy="1143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u="sng">
                <a:solidFill>
                  <a:schemeClr val="bg1"/>
                </a:solidFill>
              </a:rPr>
              <a:t>US Embassy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ECON/EWG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ICMAG (S/CRS)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PRT Cell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USAID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514600" y="1843088"/>
            <a:ext cx="1828800" cy="1143000"/>
          </a:xfrm>
          <a:prstGeom prst="rect">
            <a:avLst/>
          </a:prstGeom>
          <a:solidFill>
            <a:srgbClr val="66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u="sng">
                <a:solidFill>
                  <a:schemeClr val="bg1"/>
                </a:solidFill>
              </a:rPr>
              <a:t>US Military Elements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ISAF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USFOR-A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CJTF-101/CSTC-A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USACE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5295900" y="2209800"/>
            <a:ext cx="914400" cy="38100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DSE-A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5295900" y="2667000"/>
            <a:ext cx="914400" cy="3810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PRTs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5257800" y="1828800"/>
            <a:ext cx="990600" cy="334963"/>
          </a:xfrm>
          <a:prstGeom prst="rect">
            <a:avLst/>
          </a:prstGeom>
          <a:solidFill>
            <a:srgbClr val="66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1"/>
                </a:solidFill>
              </a:rPr>
              <a:t>BCTs (COIN)</a:t>
            </a: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5334000" y="4114800"/>
            <a:ext cx="1600200" cy="6858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NSC: Afghan 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Steering Group</a:t>
            </a: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533400" y="4038600"/>
            <a:ext cx="1828800" cy="1981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u="sng">
                <a:solidFill>
                  <a:schemeClr val="bg1"/>
                </a:solidFill>
              </a:rPr>
              <a:t>DoS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Afghan Desk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HIU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S/CRS: </a:t>
            </a:r>
            <a:r>
              <a:rPr lang="en-US" sz="1200" b="1">
                <a:solidFill>
                  <a:schemeClr val="bg1"/>
                </a:solidFill>
              </a:rPr>
              <a:t>Afghan </a:t>
            </a:r>
          </a:p>
          <a:p>
            <a:pPr algn="ctr"/>
            <a:r>
              <a:rPr lang="en-US" sz="1200" b="1">
                <a:solidFill>
                  <a:schemeClr val="bg1"/>
                </a:solidFill>
              </a:rPr>
              <a:t>Engagement Group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USAID: Afghan </a:t>
            </a:r>
            <a:r>
              <a:rPr lang="en-US" sz="1200" b="1">
                <a:solidFill>
                  <a:schemeClr val="bg1"/>
                </a:solidFill>
              </a:rPr>
              <a:t>Desk,</a:t>
            </a:r>
          </a:p>
          <a:p>
            <a:pPr algn="ctr"/>
            <a:r>
              <a:rPr lang="en-US" sz="1200" b="1">
                <a:solidFill>
                  <a:schemeClr val="bg1"/>
                </a:solidFill>
              </a:rPr>
              <a:t>EGAT/ICT, and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OMA: </a:t>
            </a:r>
            <a:r>
              <a:rPr lang="en-US" sz="1200" b="1">
                <a:solidFill>
                  <a:schemeClr val="bg1"/>
                </a:solidFill>
              </a:rPr>
              <a:t>CENTCOM</a:t>
            </a:r>
          </a:p>
          <a:p>
            <a:pPr algn="ctr"/>
            <a:r>
              <a:rPr lang="en-US" sz="1200" b="1">
                <a:solidFill>
                  <a:schemeClr val="bg1"/>
                </a:solidFill>
              </a:rPr>
              <a:t>Liaison</a:t>
            </a: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5486400" y="4876800"/>
            <a:ext cx="1295400" cy="1143000"/>
          </a:xfrm>
          <a:prstGeom prst="rect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 u="sng">
                <a:solidFill>
                  <a:schemeClr val="bg1"/>
                </a:solidFill>
              </a:rPr>
              <a:t>NDU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CTNSP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INSS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NESA</a:t>
            </a:r>
          </a:p>
          <a:p>
            <a:pPr algn="ctr"/>
            <a:r>
              <a:rPr lang="en-US" sz="1400" b="1">
                <a:solidFill>
                  <a:schemeClr val="bg1"/>
                </a:solidFill>
              </a:rPr>
              <a:t>IRMC</a:t>
            </a:r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2514600" y="4038600"/>
            <a:ext cx="2667000" cy="205740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1" u="sng"/>
              <a:t>DoD</a:t>
            </a:r>
            <a:endParaRPr lang="en-US" sz="1600" b="1"/>
          </a:p>
          <a:p>
            <a:pPr algn="ctr"/>
            <a:r>
              <a:rPr lang="en-US" sz="1600" b="1"/>
              <a:t>ASD NNI IIS: Afghan AO</a:t>
            </a:r>
          </a:p>
          <a:p>
            <a:pPr algn="ctr"/>
            <a:r>
              <a:rPr lang="en-US" sz="1600" b="1"/>
              <a:t>Joint Staff: Afghan Desk</a:t>
            </a:r>
          </a:p>
          <a:p>
            <a:pPr algn="ctr"/>
            <a:r>
              <a:rPr lang="en-US" sz="1600" b="1"/>
              <a:t>CENTCOM: Afghan </a:t>
            </a:r>
          </a:p>
          <a:p>
            <a:pPr algn="ctr"/>
            <a:r>
              <a:rPr lang="en-US" sz="1600" b="1"/>
              <a:t>Desk, DISA-CENT, </a:t>
            </a:r>
          </a:p>
          <a:p>
            <a:pPr algn="ctr"/>
            <a:r>
              <a:rPr lang="en-US" sz="1600" b="1"/>
              <a:t>USAID LNO</a:t>
            </a:r>
          </a:p>
          <a:p>
            <a:pPr algn="ctr"/>
            <a:r>
              <a:rPr lang="en-US" sz="1600" b="1"/>
              <a:t>DISA: Contingency Ops</a:t>
            </a:r>
          </a:p>
          <a:p>
            <a:pPr algn="ctr"/>
            <a:r>
              <a:rPr lang="en-US" sz="1600" b="1"/>
              <a:t>USACE, Services</a:t>
            </a:r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>
            <a:off x="533400" y="3697288"/>
            <a:ext cx="8153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457200" y="3367088"/>
            <a:ext cx="1390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Afghanistan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7696200" y="3657600"/>
            <a:ext cx="100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CONUS</a:t>
            </a:r>
          </a:p>
        </p:txBody>
      </p:sp>
      <p:sp>
        <p:nvSpPr>
          <p:cNvPr id="28688" name="Text Box 17"/>
          <p:cNvSpPr txBox="1">
            <a:spLocks noChangeArrowheads="1"/>
          </p:cNvSpPr>
          <p:nvPr/>
        </p:nvSpPr>
        <p:spPr bwMode="auto">
          <a:xfrm>
            <a:off x="6586538" y="1573213"/>
            <a:ext cx="195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Afghan Stakeholders</a:t>
            </a:r>
          </a:p>
        </p:txBody>
      </p:sp>
      <p:sp>
        <p:nvSpPr>
          <p:cNvPr id="28689" name="Text Box 19"/>
          <p:cNvSpPr txBox="1">
            <a:spLocks noChangeArrowheads="1"/>
          </p:cNvSpPr>
          <p:nvPr/>
        </p:nvSpPr>
        <p:spPr bwMode="auto">
          <a:xfrm>
            <a:off x="7239000" y="4114800"/>
            <a:ext cx="1524000" cy="65405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US Industry and NGOs</a:t>
            </a:r>
          </a:p>
        </p:txBody>
      </p:sp>
      <p:sp>
        <p:nvSpPr>
          <p:cNvPr id="28690" name="Text Box 20"/>
          <p:cNvSpPr txBox="1">
            <a:spLocks noChangeArrowheads="1"/>
          </p:cNvSpPr>
          <p:nvPr/>
        </p:nvSpPr>
        <p:spPr bwMode="auto">
          <a:xfrm>
            <a:off x="7239000" y="5014913"/>
            <a:ext cx="1524000" cy="928687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Afghan-American Community</a:t>
            </a:r>
          </a:p>
        </p:txBody>
      </p:sp>
      <p:sp>
        <p:nvSpPr>
          <p:cNvPr id="65558" name="Cloud"/>
          <p:cNvSpPr>
            <a:spLocks noChangeAspect="1" noEditPoints="1" noChangeArrowheads="1"/>
          </p:cNvSpPr>
          <p:nvPr/>
        </p:nvSpPr>
        <p:spPr bwMode="auto">
          <a:xfrm>
            <a:off x="1752600" y="3119438"/>
            <a:ext cx="2362200" cy="8636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/>
              <a:t>Proposed</a:t>
            </a:r>
          </a:p>
          <a:p>
            <a:pPr algn="ctr">
              <a:defRPr/>
            </a:pPr>
            <a:r>
              <a:rPr lang="en-US"/>
              <a:t>US ICT Lead</a:t>
            </a:r>
          </a:p>
        </p:txBody>
      </p:sp>
      <p:sp>
        <p:nvSpPr>
          <p:cNvPr id="65559" name="Cloud"/>
          <p:cNvSpPr>
            <a:spLocks noChangeAspect="1" noEditPoints="1" noChangeArrowheads="1"/>
          </p:cNvSpPr>
          <p:nvPr/>
        </p:nvSpPr>
        <p:spPr bwMode="auto">
          <a:xfrm>
            <a:off x="3657600" y="3124200"/>
            <a:ext cx="3048000" cy="78898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/>
              <a:t>Proposed Military ICT Support</a:t>
            </a:r>
          </a:p>
        </p:txBody>
      </p:sp>
      <p:sp>
        <p:nvSpPr>
          <p:cNvPr id="28693" name="Freeform 24"/>
          <p:cNvSpPr>
            <a:spLocks/>
          </p:cNvSpPr>
          <p:nvPr/>
        </p:nvSpPr>
        <p:spPr bwMode="auto">
          <a:xfrm>
            <a:off x="228600" y="2438400"/>
            <a:ext cx="1524000" cy="914400"/>
          </a:xfrm>
          <a:custGeom>
            <a:avLst/>
            <a:gdLst>
              <a:gd name="T0" fmla="*/ 2147483647 w 960"/>
              <a:gd name="T1" fmla="*/ 2147483647 h 576"/>
              <a:gd name="T2" fmla="*/ 2147483647 w 960"/>
              <a:gd name="T3" fmla="*/ 2147483647 h 576"/>
              <a:gd name="T4" fmla="*/ 0 w 960"/>
              <a:gd name="T5" fmla="*/ 2147483647 h 576"/>
              <a:gd name="T6" fmla="*/ 0 w 960"/>
              <a:gd name="T7" fmla="*/ 0 h 576"/>
              <a:gd name="T8" fmla="*/ 2147483647 w 960"/>
              <a:gd name="T9" fmla="*/ 0 h 5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60"/>
              <a:gd name="T16" fmla="*/ 0 h 576"/>
              <a:gd name="T17" fmla="*/ 960 w 960"/>
              <a:gd name="T18" fmla="*/ 576 h 5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60" h="576">
                <a:moveTo>
                  <a:pt x="960" y="576"/>
                </a:moveTo>
                <a:lnTo>
                  <a:pt x="624" y="480"/>
                </a:lnTo>
                <a:lnTo>
                  <a:pt x="0" y="432"/>
                </a:lnTo>
                <a:lnTo>
                  <a:pt x="0" y="0"/>
                </a:lnTo>
                <a:lnTo>
                  <a:pt x="240" y="0"/>
                </a:lnTo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94" name="Freeform 25"/>
          <p:cNvSpPr>
            <a:spLocks/>
          </p:cNvSpPr>
          <p:nvPr/>
        </p:nvSpPr>
        <p:spPr bwMode="auto">
          <a:xfrm>
            <a:off x="4876800" y="1981200"/>
            <a:ext cx="381000" cy="1143000"/>
          </a:xfrm>
          <a:custGeom>
            <a:avLst/>
            <a:gdLst>
              <a:gd name="T0" fmla="*/ 0 w 240"/>
              <a:gd name="T1" fmla="*/ 2147483647 h 720"/>
              <a:gd name="T2" fmla="*/ 0 w 240"/>
              <a:gd name="T3" fmla="*/ 0 h 720"/>
              <a:gd name="T4" fmla="*/ 2147483647 w 240"/>
              <a:gd name="T5" fmla="*/ 0 h 720"/>
              <a:gd name="T6" fmla="*/ 0 60000 65536"/>
              <a:gd name="T7" fmla="*/ 0 60000 65536"/>
              <a:gd name="T8" fmla="*/ 0 60000 65536"/>
              <a:gd name="T9" fmla="*/ 0 w 240"/>
              <a:gd name="T10" fmla="*/ 0 h 720"/>
              <a:gd name="T11" fmla="*/ 240 w 240"/>
              <a:gd name="T12" fmla="*/ 720 h 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" h="720">
                <a:moveTo>
                  <a:pt x="0" y="720"/>
                </a:moveTo>
                <a:lnTo>
                  <a:pt x="0" y="0"/>
                </a:lnTo>
                <a:lnTo>
                  <a:pt x="240" y="0"/>
                </a:lnTo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95" name="Line 28"/>
          <p:cNvSpPr>
            <a:spLocks noChangeShapeType="1"/>
          </p:cNvSpPr>
          <p:nvPr/>
        </p:nvSpPr>
        <p:spPr bwMode="auto">
          <a:xfrm>
            <a:off x="4343400" y="2438400"/>
            <a:ext cx="990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96" name="Line 29"/>
          <p:cNvSpPr>
            <a:spLocks noChangeShapeType="1"/>
          </p:cNvSpPr>
          <p:nvPr/>
        </p:nvSpPr>
        <p:spPr bwMode="auto">
          <a:xfrm>
            <a:off x="4876800" y="2895600"/>
            <a:ext cx="457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8DE9A98-7421-4C0E-9FBE-B25331DA4B4D}" type="slidenum">
              <a:rPr lang="en-US" sz="1400"/>
              <a:pPr algn="r"/>
              <a:t>28</a:t>
            </a:fld>
            <a:endParaRPr lang="en-US" sz="140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pPr eaLnBrk="1" hangingPunct="1"/>
            <a:r>
              <a:rPr lang="en-US" smtClean="0"/>
              <a:t>Key Recommendations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73163"/>
            <a:ext cx="8229600" cy="51514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View and treat Afghan ICT as an “essential service” and “element of COIN”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Support Afghan security and national unity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Engine for Afghan social and economic development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Support US C4ISR needs and COIN initiatives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Reestablish US leadership in support of Afghan ICT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Employ a senior ICT spokesperson with ICT and USG experience to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Lead the USG ICT effort in Kabul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Advise USG civil-military elements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Deal with Afghan ICT counterparts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Establish commercial ICT planning and consultation capability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US Embassy and USAID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USFOR-A (in Headquarters and in the field Civil Affairs Operations)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ICT expertise at PRTs as appropriate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Establish a US reach back capability to focus government and private sector support of the US Strategy to support Afghan ICT sector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Develop and implement a US Strategy and plan to support Afghan ICT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Clearly articulated goals and measures, roles and responsibilities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Review current and past efforts in the ICT sector to develop lessons learned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Specific near, mid and long term actions with a portfolio of potential investments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Leverage existing market forces and desire of the Afghan people for more ICT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63500" y="1498600"/>
            <a:ext cx="8991600" cy="5207000"/>
            <a:chOff x="40" y="944"/>
            <a:chExt cx="5664" cy="3280"/>
          </a:xfrm>
        </p:grpSpPr>
        <p:sp>
          <p:nvSpPr>
            <p:cNvPr id="30724" name="Rectangle 3" descr="Dark vertical"/>
            <p:cNvSpPr>
              <a:spLocks noChangeArrowheads="1"/>
            </p:cNvSpPr>
            <p:nvPr/>
          </p:nvSpPr>
          <p:spPr bwMode="auto">
            <a:xfrm>
              <a:off x="3928" y="2112"/>
              <a:ext cx="1776" cy="2112"/>
            </a:xfrm>
            <a:prstGeom prst="rect">
              <a:avLst/>
            </a:prstGeom>
            <a:pattFill prst="dkVert">
              <a:fgClr>
                <a:srgbClr val="FFCC66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25" name="Rectangle 4"/>
            <p:cNvSpPr>
              <a:spLocks noChangeArrowheads="1"/>
            </p:cNvSpPr>
            <p:nvPr/>
          </p:nvSpPr>
          <p:spPr bwMode="auto">
            <a:xfrm>
              <a:off x="3976" y="944"/>
              <a:ext cx="1728" cy="1360"/>
            </a:xfrm>
            <a:prstGeom prst="rect">
              <a:avLst/>
            </a:prstGeom>
            <a:solidFill>
              <a:srgbClr val="B2B2B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6" name="Rectangle 5"/>
            <p:cNvSpPr>
              <a:spLocks noChangeArrowheads="1"/>
            </p:cNvSpPr>
            <p:nvPr/>
          </p:nvSpPr>
          <p:spPr bwMode="auto">
            <a:xfrm>
              <a:off x="2008" y="1920"/>
              <a:ext cx="1968" cy="2304"/>
            </a:xfrm>
            <a:prstGeom prst="rect">
              <a:avLst/>
            </a:prstGeom>
            <a:solidFill>
              <a:srgbClr val="B2B2B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7" name="Rectangle 6"/>
            <p:cNvSpPr>
              <a:spLocks noChangeArrowheads="1"/>
            </p:cNvSpPr>
            <p:nvPr/>
          </p:nvSpPr>
          <p:spPr bwMode="auto">
            <a:xfrm>
              <a:off x="2056" y="944"/>
              <a:ext cx="1920" cy="1008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28" name="Rectangle 7"/>
            <p:cNvSpPr>
              <a:spLocks noChangeArrowheads="1"/>
            </p:cNvSpPr>
            <p:nvPr/>
          </p:nvSpPr>
          <p:spPr bwMode="auto">
            <a:xfrm>
              <a:off x="2056" y="1944"/>
              <a:ext cx="1920" cy="2256"/>
            </a:xfrm>
            <a:prstGeom prst="rect">
              <a:avLst/>
            </a:prstGeom>
            <a:solidFill>
              <a:srgbClr val="FF9900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9" name="Rectangle 8"/>
            <p:cNvSpPr>
              <a:spLocks noChangeArrowheads="1"/>
            </p:cNvSpPr>
            <p:nvPr/>
          </p:nvSpPr>
          <p:spPr bwMode="auto">
            <a:xfrm>
              <a:off x="40" y="944"/>
              <a:ext cx="2016" cy="3280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30" name="Line 9"/>
            <p:cNvSpPr>
              <a:spLocks noChangeShapeType="1"/>
            </p:cNvSpPr>
            <p:nvPr/>
          </p:nvSpPr>
          <p:spPr bwMode="auto">
            <a:xfrm flipV="1">
              <a:off x="2264" y="1392"/>
              <a:ext cx="192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1" name="Line 10"/>
            <p:cNvSpPr>
              <a:spLocks noChangeShapeType="1"/>
            </p:cNvSpPr>
            <p:nvPr/>
          </p:nvSpPr>
          <p:spPr bwMode="auto">
            <a:xfrm flipH="1">
              <a:off x="1056" y="2976"/>
              <a:ext cx="528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2" name="Rectangle 11"/>
            <p:cNvSpPr>
              <a:spLocks noChangeArrowheads="1"/>
            </p:cNvSpPr>
            <p:nvPr/>
          </p:nvSpPr>
          <p:spPr bwMode="auto">
            <a:xfrm>
              <a:off x="4104" y="1056"/>
              <a:ext cx="1552" cy="960"/>
            </a:xfrm>
            <a:prstGeom prst="rect">
              <a:avLst/>
            </a:prstGeom>
            <a:solidFill>
              <a:schemeClr val="accent1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Develop national and regional 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ICT system</a:t>
              </a:r>
            </a:p>
            <a:p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Implement ICT programs and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projects</a:t>
              </a:r>
            </a:p>
            <a:p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Develop CIO and Cyber Security 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culture and plan and implement</a:t>
              </a:r>
            </a:p>
          </p:txBody>
        </p:sp>
        <p:sp>
          <p:nvSpPr>
            <p:cNvPr id="30733" name="Line 12"/>
            <p:cNvSpPr>
              <a:spLocks noChangeShapeType="1"/>
            </p:cNvSpPr>
            <p:nvPr/>
          </p:nvSpPr>
          <p:spPr bwMode="auto">
            <a:xfrm flipH="1" flipV="1">
              <a:off x="1872" y="1680"/>
              <a:ext cx="0" cy="192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4" name="Line 13"/>
            <p:cNvSpPr>
              <a:spLocks noChangeShapeType="1"/>
            </p:cNvSpPr>
            <p:nvPr/>
          </p:nvSpPr>
          <p:spPr bwMode="auto">
            <a:xfrm flipV="1">
              <a:off x="712" y="1344"/>
              <a:ext cx="288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5" name="Line 14"/>
            <p:cNvSpPr>
              <a:spLocks noChangeShapeType="1"/>
            </p:cNvSpPr>
            <p:nvPr/>
          </p:nvSpPr>
          <p:spPr bwMode="auto">
            <a:xfrm flipV="1">
              <a:off x="1584" y="1680"/>
              <a:ext cx="0" cy="1296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6" name="Line 15"/>
            <p:cNvSpPr>
              <a:spLocks noChangeShapeType="1"/>
            </p:cNvSpPr>
            <p:nvPr/>
          </p:nvSpPr>
          <p:spPr bwMode="auto">
            <a:xfrm flipV="1">
              <a:off x="4888" y="2016"/>
              <a:ext cx="0" cy="384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7" name="Line 16"/>
            <p:cNvSpPr>
              <a:spLocks noChangeShapeType="1"/>
            </p:cNvSpPr>
            <p:nvPr/>
          </p:nvSpPr>
          <p:spPr bwMode="auto">
            <a:xfrm>
              <a:off x="712" y="1344"/>
              <a:ext cx="0" cy="432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8" name="Rectangle 17"/>
            <p:cNvSpPr>
              <a:spLocks noChangeArrowheads="1"/>
            </p:cNvSpPr>
            <p:nvPr/>
          </p:nvSpPr>
          <p:spPr bwMode="auto">
            <a:xfrm>
              <a:off x="4136" y="2352"/>
              <a:ext cx="1480" cy="1632"/>
            </a:xfrm>
            <a:prstGeom prst="rect">
              <a:avLst/>
            </a:prstGeom>
            <a:solidFill>
              <a:srgbClr val="FFFF00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Implement regional and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national ICT plans and projects</a:t>
              </a:r>
            </a:p>
            <a:p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Develop partnerships with local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organizations to meet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community needs and increase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local capacity to develop and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maintain critical ICT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infrastructure and essential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emergence services</a:t>
              </a:r>
            </a:p>
            <a:p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b="1">
                  <a:latin typeface="Times New Roman" pitchFamily="18" charset="0"/>
                </a:rPr>
                <a:t>Enable private sector investments</a:t>
              </a:r>
            </a:p>
            <a:p>
              <a:r>
                <a:rPr lang="en-US" sz="1200" b="1">
                  <a:latin typeface="Times New Roman" pitchFamily="18" charset="0"/>
                </a:rPr>
                <a:t>through good public-private </a:t>
              </a:r>
            </a:p>
            <a:p>
              <a:r>
                <a:rPr lang="en-US" sz="1200" b="1">
                  <a:latin typeface="Times New Roman" pitchFamily="18" charset="0"/>
                </a:rPr>
                <a:t>sector partnership</a:t>
              </a:r>
            </a:p>
          </p:txBody>
        </p:sp>
        <p:sp>
          <p:nvSpPr>
            <p:cNvPr id="30739" name="Rectangle 18"/>
            <p:cNvSpPr>
              <a:spLocks noChangeArrowheads="1"/>
            </p:cNvSpPr>
            <p:nvPr/>
          </p:nvSpPr>
          <p:spPr bwMode="auto">
            <a:xfrm>
              <a:off x="88" y="1792"/>
              <a:ext cx="1248" cy="720"/>
            </a:xfrm>
            <a:prstGeom prst="rect">
              <a:avLst/>
            </a:prstGeom>
            <a:solidFill>
              <a:srgbClr val="66CCFF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Develop understanding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of affected nation</a:t>
              </a:r>
              <a:r>
                <a:rPr lang="en-US" sz="1200" b="1" u="sng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en-US" sz="1200" b="1" u="sng">
                  <a:latin typeface="Times New Roman" pitchFamily="18" charset="0"/>
                  <a:cs typeface="Times New Roman" pitchFamily="18" charset="0"/>
                </a:rPr>
                <a:t>information culture</a:t>
              </a:r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 and 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social, governance, security, 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economic, and social 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well-being ICT needs</a:t>
              </a:r>
            </a:p>
          </p:txBody>
        </p:sp>
        <p:sp>
          <p:nvSpPr>
            <p:cNvPr id="30740" name="Rectangle 19"/>
            <p:cNvSpPr>
              <a:spLocks noChangeArrowheads="1"/>
            </p:cNvSpPr>
            <p:nvPr/>
          </p:nvSpPr>
          <p:spPr bwMode="auto">
            <a:xfrm>
              <a:off x="120" y="2664"/>
              <a:ext cx="1056" cy="624"/>
            </a:xfrm>
            <a:prstGeom prst="rect">
              <a:avLst/>
            </a:prstGeom>
            <a:solidFill>
              <a:srgbClr val="66CCFF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Develop understanding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of affected nation </a:t>
              </a:r>
            </a:p>
            <a:p>
              <a:r>
                <a:rPr lang="en-US" sz="1200" b="1" u="sng">
                  <a:latin typeface="Times New Roman" pitchFamily="18" charset="0"/>
                  <a:cs typeface="Times New Roman" pitchFamily="18" charset="0"/>
                </a:rPr>
                <a:t>ICT business culture</a:t>
              </a:r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and needs</a:t>
              </a:r>
            </a:p>
          </p:txBody>
        </p:sp>
        <p:sp>
          <p:nvSpPr>
            <p:cNvPr id="30741" name="Rectangle 20"/>
            <p:cNvSpPr>
              <a:spLocks noChangeArrowheads="1"/>
            </p:cNvSpPr>
            <p:nvPr/>
          </p:nvSpPr>
          <p:spPr bwMode="auto">
            <a:xfrm>
              <a:off x="1016" y="1008"/>
              <a:ext cx="1296" cy="672"/>
            </a:xfrm>
            <a:prstGeom prst="rect">
              <a:avLst/>
            </a:prstGeom>
            <a:solidFill>
              <a:srgbClr val="FFCC66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Develop affected nation 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ICT Intervention Strategy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and Concept for </a:t>
              </a:r>
              <a:r>
                <a:rPr lang="en-US" sz="1200" b="1" u="sng">
                  <a:latin typeface="Times New Roman" pitchFamily="18" charset="0"/>
                  <a:cs typeface="Times New Roman" pitchFamily="18" charset="0"/>
                </a:rPr>
                <a:t>“To Be”</a:t>
              </a:r>
            </a:p>
            <a:p>
              <a:r>
                <a:rPr lang="en-US" sz="1200" b="1" u="sng">
                  <a:latin typeface="Times New Roman" pitchFamily="18" charset="0"/>
                  <a:cs typeface="Times New Roman" pitchFamily="18" charset="0"/>
                </a:rPr>
                <a:t>ICT Architecture and </a:t>
              </a:r>
            </a:p>
            <a:p>
              <a:r>
                <a:rPr lang="en-US" sz="1200" b="1" u="sng">
                  <a:latin typeface="Times New Roman" pitchFamily="18" charset="0"/>
                  <a:cs typeface="Times New Roman" pitchFamily="18" charset="0"/>
                </a:rPr>
                <a:t>Information Environment</a:t>
              </a:r>
            </a:p>
          </p:txBody>
        </p:sp>
        <p:sp>
          <p:nvSpPr>
            <p:cNvPr id="30742" name="Line 21"/>
            <p:cNvSpPr>
              <a:spLocks noChangeShapeType="1"/>
            </p:cNvSpPr>
            <p:nvPr/>
          </p:nvSpPr>
          <p:spPr bwMode="auto">
            <a:xfrm>
              <a:off x="1104" y="3600"/>
              <a:ext cx="76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3" name="Text Box 22"/>
            <p:cNvSpPr txBox="1">
              <a:spLocks noChangeArrowheads="1"/>
            </p:cNvSpPr>
            <p:nvPr/>
          </p:nvSpPr>
          <p:spPr bwMode="auto">
            <a:xfrm>
              <a:off x="86" y="1002"/>
              <a:ext cx="6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u="sng">
                  <a:latin typeface="Times New Roman" pitchFamily="18" charset="0"/>
                  <a:cs typeface="Times New Roman" pitchFamily="18" charset="0"/>
                </a:rPr>
                <a:t>Planning</a:t>
              </a:r>
            </a:p>
          </p:txBody>
        </p:sp>
        <p:sp>
          <p:nvSpPr>
            <p:cNvPr id="30744" name="Text Box 23"/>
            <p:cNvSpPr txBox="1">
              <a:spLocks noChangeArrowheads="1"/>
            </p:cNvSpPr>
            <p:nvPr/>
          </p:nvSpPr>
          <p:spPr bwMode="auto">
            <a:xfrm>
              <a:off x="2127" y="1919"/>
              <a:ext cx="8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u="sng">
                  <a:latin typeface="Times New Roman" pitchFamily="18" charset="0"/>
                  <a:cs typeface="Times New Roman" pitchFamily="18" charset="0"/>
                </a:rPr>
                <a:t>Assessment</a:t>
              </a:r>
            </a:p>
          </p:txBody>
        </p:sp>
        <p:sp>
          <p:nvSpPr>
            <p:cNvPr id="30745" name="Text Box 24"/>
            <p:cNvSpPr txBox="1">
              <a:spLocks noChangeArrowheads="1"/>
            </p:cNvSpPr>
            <p:nvPr/>
          </p:nvSpPr>
          <p:spPr bwMode="auto">
            <a:xfrm>
              <a:off x="3961" y="1986"/>
              <a:ext cx="9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u="sng">
                  <a:latin typeface="Times New Roman" pitchFamily="18" charset="0"/>
                  <a:cs typeface="Times New Roman" pitchFamily="18" charset="0"/>
                </a:rPr>
                <a:t>Development</a:t>
              </a:r>
            </a:p>
          </p:txBody>
        </p:sp>
        <p:sp>
          <p:nvSpPr>
            <p:cNvPr id="30746" name="Text Box 25"/>
            <p:cNvSpPr txBox="1">
              <a:spLocks noChangeArrowheads="1"/>
            </p:cNvSpPr>
            <p:nvPr/>
          </p:nvSpPr>
          <p:spPr bwMode="auto">
            <a:xfrm>
              <a:off x="4368" y="3953"/>
              <a:ext cx="10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u="sng">
                  <a:latin typeface="Times New Roman" pitchFamily="18" charset="0"/>
                  <a:cs typeface="Times New Roman" pitchFamily="18" charset="0"/>
                </a:rPr>
                <a:t>Reconstruction</a:t>
              </a:r>
            </a:p>
          </p:txBody>
        </p:sp>
        <p:sp>
          <p:nvSpPr>
            <p:cNvPr id="30747" name="Line 26"/>
            <p:cNvSpPr>
              <a:spLocks noChangeShapeType="1"/>
            </p:cNvSpPr>
            <p:nvPr/>
          </p:nvSpPr>
          <p:spPr bwMode="auto">
            <a:xfrm>
              <a:off x="3000" y="1632"/>
              <a:ext cx="0" cy="528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8" name="Rectangle 27"/>
            <p:cNvSpPr>
              <a:spLocks noChangeArrowheads="1"/>
            </p:cNvSpPr>
            <p:nvPr/>
          </p:nvSpPr>
          <p:spPr bwMode="auto">
            <a:xfrm>
              <a:off x="2456" y="1112"/>
              <a:ext cx="1104" cy="528"/>
            </a:xfrm>
            <a:prstGeom prst="rect">
              <a:avLst/>
            </a:prstGeom>
            <a:solidFill>
              <a:srgbClr val="FFCC66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Develop affected nation </a:t>
              </a:r>
            </a:p>
            <a:p>
              <a:r>
                <a:rPr lang="en-US" sz="1200" b="1" u="sng">
                  <a:latin typeface="Times New Roman" pitchFamily="18" charset="0"/>
                  <a:cs typeface="Times New Roman" pitchFamily="18" charset="0"/>
                </a:rPr>
                <a:t>ICT Reconstruction and </a:t>
              </a:r>
            </a:p>
            <a:p>
              <a:r>
                <a:rPr lang="en-US" sz="1200" b="1" u="sng">
                  <a:latin typeface="Times New Roman" pitchFamily="18" charset="0"/>
                  <a:cs typeface="Times New Roman" pitchFamily="18" charset="0"/>
                </a:rPr>
                <a:t>Development Plan</a:t>
              </a:r>
            </a:p>
          </p:txBody>
        </p:sp>
        <p:sp>
          <p:nvSpPr>
            <p:cNvPr id="30749" name="Line 28"/>
            <p:cNvSpPr>
              <a:spLocks noChangeShapeType="1"/>
            </p:cNvSpPr>
            <p:nvPr/>
          </p:nvSpPr>
          <p:spPr bwMode="auto">
            <a:xfrm flipV="1">
              <a:off x="1104" y="3888"/>
              <a:ext cx="1152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0" name="Rectangle 29"/>
            <p:cNvSpPr>
              <a:spLocks noChangeArrowheads="1"/>
            </p:cNvSpPr>
            <p:nvPr/>
          </p:nvSpPr>
          <p:spPr bwMode="auto">
            <a:xfrm>
              <a:off x="136" y="3424"/>
              <a:ext cx="1056" cy="672"/>
            </a:xfrm>
            <a:prstGeom prst="rect">
              <a:avLst/>
            </a:prstGeom>
            <a:solidFill>
              <a:srgbClr val="66CCFF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Baseline </a:t>
              </a:r>
              <a:r>
                <a:rPr lang="en-US" sz="1200" b="1" u="sng">
                  <a:latin typeface="Times New Roman" pitchFamily="18" charset="0"/>
                  <a:cs typeface="Times New Roman" pitchFamily="18" charset="0"/>
                </a:rPr>
                <a:t>“As Is”</a:t>
              </a:r>
            </a:p>
            <a:p>
              <a:r>
                <a:rPr lang="en-US" sz="1200" b="1" u="sng">
                  <a:latin typeface="Times New Roman" pitchFamily="18" charset="0"/>
                  <a:cs typeface="Times New Roman" pitchFamily="18" charset="0"/>
                </a:rPr>
                <a:t>ICT infrastructure, </a:t>
              </a:r>
            </a:p>
            <a:p>
              <a:r>
                <a:rPr lang="en-US" sz="1200" b="1" u="sng">
                  <a:latin typeface="Times New Roman" pitchFamily="18" charset="0"/>
                  <a:cs typeface="Times New Roman" pitchFamily="18" charset="0"/>
                </a:rPr>
                <a:t>policies, regulations, </a:t>
              </a:r>
            </a:p>
            <a:p>
              <a:r>
                <a:rPr lang="en-US" sz="1200" b="1" u="sng">
                  <a:latin typeface="Times New Roman" pitchFamily="18" charset="0"/>
                  <a:cs typeface="Times New Roman" pitchFamily="18" charset="0"/>
                </a:rPr>
                <a:t>skills</a:t>
              </a:r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, and ICT </a:t>
              </a: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business environment</a:t>
              </a:r>
            </a:p>
          </p:txBody>
        </p:sp>
        <p:sp>
          <p:nvSpPr>
            <p:cNvPr id="30751" name="Line 30"/>
            <p:cNvSpPr>
              <a:spLocks noChangeShapeType="1"/>
            </p:cNvSpPr>
            <p:nvPr/>
          </p:nvSpPr>
          <p:spPr bwMode="auto">
            <a:xfrm>
              <a:off x="3808" y="3168"/>
              <a:ext cx="336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2" name="Rectangle 31"/>
            <p:cNvSpPr>
              <a:spLocks noChangeArrowheads="1"/>
            </p:cNvSpPr>
            <p:nvPr/>
          </p:nvSpPr>
          <p:spPr bwMode="auto">
            <a:xfrm>
              <a:off x="2256" y="2160"/>
              <a:ext cx="1576" cy="1968"/>
            </a:xfrm>
            <a:prstGeom prst="rect">
              <a:avLst/>
            </a:prstGeom>
            <a:solidFill>
              <a:srgbClr val="FF0000"/>
            </a:solidFill>
            <a:ln w="285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Assess overall condition of national</a:t>
              </a: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ICT infrastructure</a:t>
              </a:r>
            </a:p>
            <a:p>
              <a:endParaRPr lang="en-US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Determine and prioritize essential</a:t>
              </a: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infrastructure programs and </a:t>
              </a: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projects that reflect a balance of </a:t>
              </a: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security, governance, commerce, </a:t>
              </a: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economic,  education and healthcare</a:t>
              </a: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reconstruction</a:t>
              </a:r>
            </a:p>
            <a:p>
              <a:endParaRPr lang="en-US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Enable establishment of national </a:t>
              </a: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ICT policies and laws and MoC and</a:t>
              </a: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Regulatory Authority to support </a:t>
              </a: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ICT strategy, plans and priorities</a:t>
              </a:r>
            </a:p>
            <a:p>
              <a:endParaRPr lang="en-US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Develop regional and national</a:t>
              </a:r>
            </a:p>
            <a:p>
              <a:r>
                <a:rPr lang="en-US" sz="12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ICT plans</a:t>
              </a:r>
            </a:p>
          </p:txBody>
        </p:sp>
        <p:sp>
          <p:nvSpPr>
            <p:cNvPr id="28704" name="Text Box 32"/>
            <p:cNvSpPr txBox="1">
              <a:spLocks noChangeArrowheads="1"/>
            </p:cNvSpPr>
            <p:nvPr/>
          </p:nvSpPr>
          <p:spPr bwMode="auto">
            <a:xfrm>
              <a:off x="2112" y="1705"/>
              <a:ext cx="8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Intervention</a:t>
              </a:r>
            </a:p>
          </p:txBody>
        </p:sp>
      </p:grpSp>
      <p:sp>
        <p:nvSpPr>
          <p:cNvPr id="30723" name="Text Box 33"/>
          <p:cNvSpPr txBox="1">
            <a:spLocks noChangeArrowheads="1"/>
          </p:cNvSpPr>
          <p:nvPr/>
        </p:nvSpPr>
        <p:spPr bwMode="auto">
          <a:xfrm>
            <a:off x="990600" y="152400"/>
            <a:ext cx="70675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/>
              <a:t>Stability Ops and Reconstruction: </a:t>
            </a:r>
          </a:p>
          <a:p>
            <a:pPr algn="ctr"/>
            <a:r>
              <a:rPr lang="en-US" sz="3600"/>
              <a:t>ICT Business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839200" cy="685800"/>
          </a:xfrm>
        </p:spPr>
        <p:txBody>
          <a:bodyPr/>
          <a:lstStyle/>
          <a:p>
            <a:pPr eaLnBrk="1" hangingPunct="1"/>
            <a:r>
              <a:rPr lang="en-US" sz="2800" smtClean="0"/>
              <a:t>Action 1: National ICT Backbone Infrastructure (2/2)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67200" y="762000"/>
            <a:ext cx="4800600" cy="5867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smtClean="0"/>
              <a:t>      </a:t>
            </a:r>
            <a:r>
              <a:rPr lang="en-US" sz="1600" b="1" smtClean="0"/>
              <a:t>Conduct business case analysis and develop a strategic plan, architecture and enhancement plan for a robust national long distance network and backbone infrastructure that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Offers wireless voice and data services and network capabilities to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Support security, governance, economic, education, and health care sector needs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000" smtClean="0"/>
              <a:t>Expand functionality of GCN/DCN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Support cell phone services and Internet e-solutions 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000" smtClean="0"/>
              <a:t>e-Government, e-Banking, e-Commerce,… 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000" smtClean="0"/>
              <a:t>Mobile Money Transfer</a:t>
            </a:r>
          </a:p>
          <a:p>
            <a:pPr lvl="4" eaLnBrk="1" hangingPunct="1">
              <a:lnSpc>
                <a:spcPct val="80000"/>
              </a:lnSpc>
            </a:pPr>
            <a:r>
              <a:rPr lang="en-US" sz="1000" smtClean="0"/>
              <a:t>Roshan/Vodafone M-Paisa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000" smtClean="0"/>
              <a:t>TradeNet Price Information System</a:t>
            </a:r>
          </a:p>
          <a:p>
            <a:pPr lvl="4" eaLnBrk="1" hangingPunct="1">
              <a:lnSpc>
                <a:spcPct val="80000"/>
              </a:lnSpc>
            </a:pPr>
            <a:r>
              <a:rPr lang="en-US" sz="1000" smtClean="0"/>
              <a:t>Roshan/Mercy Corps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000" smtClean="0"/>
              <a:t>Call Centers</a:t>
            </a:r>
          </a:p>
          <a:p>
            <a:pPr lvl="4" eaLnBrk="1" hangingPunct="1">
              <a:lnSpc>
                <a:spcPct val="80000"/>
              </a:lnSpc>
            </a:pPr>
            <a:r>
              <a:rPr lang="en-US" sz="1000" smtClean="0"/>
              <a:t>Roshan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Supports provisioning of reliable and sustainable network connectivity services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Accommodates embedded emergency ICT services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Priority ICT access for responders and decision makers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Surge capacity and coverage and deployable capability packages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Cell Phone Emergency Service Number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smtClean="0"/>
              <a:t>Employs reliable power supporting ICT infrastructure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Energy saving ICT capabilities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Alternative power sources (solar, micro-hydro, wind, batteries)</a:t>
            </a:r>
          </a:p>
        </p:txBody>
      </p:sp>
      <p:pic>
        <p:nvPicPr>
          <p:cNvPr id="4100" name="Picture 4" descr="Afghanistan ICT June 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7620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Sector cover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6957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990600"/>
          </a:xfrm>
        </p:spPr>
        <p:txBody>
          <a:bodyPr/>
          <a:lstStyle/>
          <a:p>
            <a:pPr eaLnBrk="1" hangingPunct="1"/>
            <a:r>
              <a:rPr lang="en-US" sz="3200" smtClean="0"/>
              <a:t>Action 2: ICT Network Improvements (1/3)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52888" y="1138238"/>
            <a:ext cx="50292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b="1" smtClean="0"/>
              <a:t>     Improve public access to and use of  Internet and voice services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Support re-dimensioning of GCN/DCN for enhanced data services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Backbone overlay data network and regional and international access capacity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Use CDMA WLL for data access and expand LFSP offerings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Facilitate and fund accelerated DCN implementation and use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Fund DCN node buildings where appropriate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Fund alternative pilot projects for DCN node power sources such as use of solar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Improve use of DCN (including marketing services) through implementation of pilot franchise and pilot VCN capability in rural areas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200" smtClean="0"/>
              <a:t>Pilot eBay-like model for buying/selling/bartering Afghan products and services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Support GoA to enable and provide incentives for private sector expansion of data services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Wireless data service and Internet access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Use Local Fixed Service Provider licenses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Expand Internet cafes, PCOs and Telekiosks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Establish nation-wide ISP service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Facilitate and fund accelerated Computer and English language training</a:t>
            </a:r>
          </a:p>
        </p:txBody>
      </p:sp>
      <p:pic>
        <p:nvPicPr>
          <p:cNvPr id="5124" name="Picture 4" descr="as is nee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1185863"/>
            <a:ext cx="41243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762000"/>
          </a:xfrm>
        </p:spPr>
        <p:txBody>
          <a:bodyPr/>
          <a:lstStyle/>
          <a:p>
            <a:pPr eaLnBrk="1" hangingPunct="1"/>
            <a:r>
              <a:rPr lang="en-US" sz="3200" smtClean="0"/>
              <a:t>Action 2: ICT Network Improvements (2/3)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49700" y="838200"/>
            <a:ext cx="5118100" cy="579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b="1" smtClean="0"/>
              <a:t>      </a:t>
            </a:r>
            <a:r>
              <a:rPr lang="en-US" sz="1800" b="1" smtClean="0"/>
              <a:t>Expand network voice and data service coverage and access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Re-dimension GCN/DCN to introduce data services to major urban areas and then towns and rural areas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Expand GCN/DCN network capacity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Use CDMA WLL for data access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Expand DCN local access using 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WiMax-like capabilities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Pilot DCN franchise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Expand LFSP licenses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Enable and/or provide incentives for private sector expansion of voice and data services including rural areas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Coverage and capacity 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Pilot VCN capability in rural area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Enable and market Telekiosks and Internet Cafes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Cell phones for the youth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Cellular providers</a:t>
            </a:r>
            <a:endParaRPr lang="en-US" sz="1000" smtClean="0"/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Cell phone services such as e-Wallet (M-PAISA)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ISPs and Internet Cafes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Nation-wide ISPs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Enable data and Internet access to schools and Universities and health care facilities and hospitals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Use Afghan Telecom Development Fund for pilot programs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Internet for schools and hospitals, VCN, ..</a:t>
            </a: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57200" y="1295400"/>
            <a:ext cx="3609975" cy="4889500"/>
            <a:chOff x="288" y="768"/>
            <a:chExt cx="2274" cy="3080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288" y="768"/>
              <a:ext cx="2274" cy="121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0" name="AutoShape 6"/>
            <p:cNvSpPr>
              <a:spLocks noChangeArrowheads="1"/>
            </p:cNvSpPr>
            <p:nvPr/>
          </p:nvSpPr>
          <p:spPr bwMode="auto">
            <a:xfrm>
              <a:off x="1584" y="1712"/>
              <a:ext cx="580" cy="77"/>
            </a:xfrm>
            <a:prstGeom prst="rightArrow">
              <a:avLst>
                <a:gd name="adj1" fmla="val 50000"/>
                <a:gd name="adj2" fmla="val 188312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1278" y="1099"/>
              <a:ext cx="1284" cy="193"/>
            </a:xfrm>
            <a:prstGeom prst="rect">
              <a:avLst/>
            </a:prstGeom>
            <a:solidFill>
              <a:srgbClr val="CC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Rectangle 8"/>
            <p:cNvSpPr>
              <a:spLocks noChangeArrowheads="1"/>
            </p:cNvSpPr>
            <p:nvPr/>
          </p:nvSpPr>
          <p:spPr bwMode="auto">
            <a:xfrm>
              <a:off x="1278" y="1292"/>
              <a:ext cx="1284" cy="194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985" y="1959"/>
              <a:ext cx="1577" cy="1083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288" y="1713"/>
              <a:ext cx="807" cy="123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288" y="2680"/>
              <a:ext cx="2274" cy="11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581" y="1396"/>
              <a:ext cx="37" cy="164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978" y="3146"/>
              <a:ext cx="37" cy="23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8" name="Rectangle 14"/>
            <p:cNvSpPr>
              <a:spLocks noChangeArrowheads="1"/>
            </p:cNvSpPr>
            <p:nvPr/>
          </p:nvSpPr>
          <p:spPr bwMode="auto">
            <a:xfrm>
              <a:off x="728" y="1454"/>
              <a:ext cx="39" cy="928"/>
            </a:xfrm>
            <a:prstGeom prst="rect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9" name="Rectangle 15"/>
            <p:cNvSpPr>
              <a:spLocks noChangeArrowheads="1"/>
            </p:cNvSpPr>
            <p:nvPr/>
          </p:nvSpPr>
          <p:spPr bwMode="auto">
            <a:xfrm>
              <a:off x="912" y="1822"/>
              <a:ext cx="38" cy="109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0" name="Text Box 16"/>
            <p:cNvSpPr txBox="1">
              <a:spLocks noChangeArrowheads="1"/>
            </p:cNvSpPr>
            <p:nvPr/>
          </p:nvSpPr>
          <p:spPr bwMode="auto">
            <a:xfrm>
              <a:off x="384" y="3656"/>
              <a:ext cx="138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u="sng"/>
                <a:t>Public: Afghan Telecom</a:t>
              </a:r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1553" y="1984"/>
              <a:ext cx="757" cy="174"/>
            </a:xfrm>
            <a:prstGeom prst="ellipse">
              <a:avLst/>
            </a:pr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b="1"/>
                <a:t>Int’l &amp; Regional Access</a:t>
              </a:r>
            </a:p>
          </p:txBody>
        </p:sp>
        <p:sp>
          <p:nvSpPr>
            <p:cNvPr id="6162" name="Rectangle 18"/>
            <p:cNvSpPr>
              <a:spLocks noChangeArrowheads="1"/>
            </p:cNvSpPr>
            <p:nvPr/>
          </p:nvSpPr>
          <p:spPr bwMode="auto">
            <a:xfrm>
              <a:off x="1909" y="2135"/>
              <a:ext cx="50" cy="56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3" name="Rectangle 19"/>
            <p:cNvSpPr>
              <a:spLocks noChangeArrowheads="1"/>
            </p:cNvSpPr>
            <p:nvPr/>
          </p:nvSpPr>
          <p:spPr bwMode="auto">
            <a:xfrm>
              <a:off x="636" y="3241"/>
              <a:ext cx="47" cy="40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" name="AutoShape 20"/>
            <p:cNvSpPr>
              <a:spLocks noChangeArrowheads="1"/>
            </p:cNvSpPr>
            <p:nvPr/>
          </p:nvSpPr>
          <p:spPr bwMode="auto">
            <a:xfrm>
              <a:off x="639" y="3608"/>
              <a:ext cx="1740" cy="70"/>
            </a:xfrm>
            <a:prstGeom prst="rightArrow">
              <a:avLst>
                <a:gd name="adj1" fmla="val 50000"/>
                <a:gd name="adj2" fmla="val 621429"/>
              </a:avLst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5" name="AutoShape 21"/>
            <p:cNvSpPr>
              <a:spLocks noChangeArrowheads="1"/>
            </p:cNvSpPr>
            <p:nvPr/>
          </p:nvSpPr>
          <p:spPr bwMode="auto">
            <a:xfrm>
              <a:off x="914" y="2853"/>
              <a:ext cx="1027" cy="77"/>
            </a:xfrm>
            <a:prstGeom prst="rightArrow">
              <a:avLst>
                <a:gd name="adj1" fmla="val 50000"/>
                <a:gd name="adj2" fmla="val 333442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6" name="Oval 22"/>
            <p:cNvSpPr>
              <a:spLocks noChangeArrowheads="1"/>
            </p:cNvSpPr>
            <p:nvPr/>
          </p:nvSpPr>
          <p:spPr bwMode="auto">
            <a:xfrm>
              <a:off x="1654" y="2711"/>
              <a:ext cx="725" cy="355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b="1">
                  <a:solidFill>
                    <a:schemeClr val="bg1"/>
                  </a:solidFill>
                </a:rPr>
                <a:t>Local Fixed</a:t>
              </a:r>
            </a:p>
            <a:p>
              <a:pPr algn="ctr"/>
              <a:r>
                <a:rPr lang="en-US" sz="800" b="1">
                  <a:solidFill>
                    <a:schemeClr val="bg1"/>
                  </a:solidFill>
                </a:rPr>
                <a:t>Service Provider &amp;</a:t>
              </a:r>
            </a:p>
            <a:p>
              <a:pPr algn="ctr"/>
              <a:r>
                <a:rPr lang="en-US" sz="800" b="1">
                  <a:solidFill>
                    <a:schemeClr val="bg1"/>
                  </a:solidFill>
                </a:rPr>
                <a:t>Wireless Local Loop</a:t>
              </a:r>
            </a:p>
            <a:p>
              <a:pPr algn="ctr"/>
              <a:r>
                <a:rPr lang="en-US" sz="800" b="1">
                  <a:solidFill>
                    <a:schemeClr val="bg1"/>
                  </a:solidFill>
                </a:rPr>
                <a:t>Access Nodes</a:t>
              </a:r>
            </a:p>
          </p:txBody>
        </p:sp>
        <p:sp>
          <p:nvSpPr>
            <p:cNvPr id="6167" name="Oval 23"/>
            <p:cNvSpPr>
              <a:spLocks noChangeArrowheads="1"/>
            </p:cNvSpPr>
            <p:nvPr/>
          </p:nvSpPr>
          <p:spPr bwMode="auto">
            <a:xfrm>
              <a:off x="361" y="932"/>
              <a:ext cx="694" cy="16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700" b="1">
                  <a:solidFill>
                    <a:schemeClr val="bg1"/>
                  </a:solidFill>
                </a:rPr>
                <a:t>Int’l &amp; Regional Access</a:t>
              </a:r>
            </a:p>
          </p:txBody>
        </p:sp>
        <p:sp>
          <p:nvSpPr>
            <p:cNvPr id="6168" name="Rectangle 24"/>
            <p:cNvSpPr>
              <a:spLocks noChangeArrowheads="1"/>
            </p:cNvSpPr>
            <p:nvPr/>
          </p:nvSpPr>
          <p:spPr bwMode="auto">
            <a:xfrm>
              <a:off x="669" y="1099"/>
              <a:ext cx="69" cy="5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9" name="Oval 25"/>
            <p:cNvSpPr>
              <a:spLocks noChangeArrowheads="1"/>
            </p:cNvSpPr>
            <p:nvPr/>
          </p:nvSpPr>
          <p:spPr bwMode="auto">
            <a:xfrm>
              <a:off x="408" y="2989"/>
              <a:ext cx="725" cy="323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District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Communications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Network</a:t>
              </a:r>
            </a:p>
          </p:txBody>
        </p:sp>
        <p:sp>
          <p:nvSpPr>
            <p:cNvPr id="6170" name="AutoShape 26"/>
            <p:cNvSpPr>
              <a:spLocks noChangeArrowheads="1"/>
            </p:cNvSpPr>
            <p:nvPr/>
          </p:nvSpPr>
          <p:spPr bwMode="auto">
            <a:xfrm>
              <a:off x="882" y="1667"/>
              <a:ext cx="580" cy="77"/>
            </a:xfrm>
            <a:prstGeom prst="rightArrow">
              <a:avLst>
                <a:gd name="adj1" fmla="val 50000"/>
                <a:gd name="adj2" fmla="val 188312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1" name="Rectangle 27"/>
            <p:cNvSpPr>
              <a:spLocks noChangeArrowheads="1"/>
            </p:cNvSpPr>
            <p:nvPr/>
          </p:nvSpPr>
          <p:spPr bwMode="auto">
            <a:xfrm>
              <a:off x="875" y="1367"/>
              <a:ext cx="37" cy="35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2" name="Rectangle 28"/>
            <p:cNvSpPr>
              <a:spLocks noChangeArrowheads="1"/>
            </p:cNvSpPr>
            <p:nvPr/>
          </p:nvSpPr>
          <p:spPr bwMode="auto">
            <a:xfrm>
              <a:off x="730" y="2349"/>
              <a:ext cx="734" cy="38"/>
            </a:xfrm>
            <a:prstGeom prst="rect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3" name="AutoShape 29"/>
            <p:cNvSpPr>
              <a:spLocks noChangeArrowheads="1"/>
            </p:cNvSpPr>
            <p:nvPr/>
          </p:nvSpPr>
          <p:spPr bwMode="auto">
            <a:xfrm>
              <a:off x="985" y="3332"/>
              <a:ext cx="1137" cy="75"/>
            </a:xfrm>
            <a:prstGeom prst="rightArrow">
              <a:avLst>
                <a:gd name="adj1" fmla="val 50000"/>
                <a:gd name="adj2" fmla="val 379000"/>
              </a:avLst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4" name="Text Box 30"/>
            <p:cNvSpPr txBox="1">
              <a:spLocks noChangeArrowheads="1"/>
            </p:cNvSpPr>
            <p:nvPr/>
          </p:nvSpPr>
          <p:spPr bwMode="auto">
            <a:xfrm>
              <a:off x="1072" y="1962"/>
              <a:ext cx="4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u="sng"/>
                <a:t>Private</a:t>
              </a:r>
            </a:p>
          </p:txBody>
        </p:sp>
        <p:sp>
          <p:nvSpPr>
            <p:cNvPr id="6175" name="Oval 31"/>
            <p:cNvSpPr>
              <a:spLocks noChangeArrowheads="1"/>
            </p:cNvSpPr>
            <p:nvPr/>
          </p:nvSpPr>
          <p:spPr bwMode="auto">
            <a:xfrm>
              <a:off x="1315" y="2177"/>
              <a:ext cx="1226" cy="387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b="1"/>
                <a:t>Four Cellular Providers</a:t>
              </a:r>
            </a:p>
            <a:p>
              <a:pPr algn="ctr"/>
              <a:r>
                <a:rPr lang="en-US" sz="800" b="1"/>
                <a:t>(GSM, Txt Msg)</a:t>
              </a:r>
            </a:p>
            <a:p>
              <a:pPr algn="ctr"/>
              <a:r>
                <a:rPr lang="en-US" sz="900" b="1"/>
                <a:t>15+ Internet Service Providers</a:t>
              </a:r>
            </a:p>
            <a:p>
              <a:pPr algn="ctr"/>
              <a:r>
                <a:rPr lang="en-US" sz="800" b="1"/>
                <a:t>(Internet Cafes)</a:t>
              </a:r>
            </a:p>
          </p:txBody>
        </p:sp>
        <p:sp>
          <p:nvSpPr>
            <p:cNvPr id="6176" name="Oval 32"/>
            <p:cNvSpPr>
              <a:spLocks noChangeArrowheads="1"/>
            </p:cNvSpPr>
            <p:nvPr/>
          </p:nvSpPr>
          <p:spPr bwMode="auto">
            <a:xfrm>
              <a:off x="1855" y="3488"/>
              <a:ext cx="579" cy="316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Village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Communications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Network</a:t>
              </a:r>
            </a:p>
          </p:txBody>
        </p:sp>
        <p:sp>
          <p:nvSpPr>
            <p:cNvPr id="6177" name="Oval 33"/>
            <p:cNvSpPr>
              <a:spLocks noChangeArrowheads="1"/>
            </p:cNvSpPr>
            <p:nvPr/>
          </p:nvSpPr>
          <p:spPr bwMode="auto">
            <a:xfrm>
              <a:off x="1435" y="1125"/>
              <a:ext cx="725" cy="155"/>
            </a:xfrm>
            <a:prstGeom prst="ellipse">
              <a:avLst/>
            </a:prstGeom>
            <a:solidFill>
              <a:srgbClr val="6699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b="1">
                  <a:solidFill>
                    <a:schemeClr val="bg1"/>
                  </a:solidFill>
                </a:rPr>
                <a:t>Afghan National Army</a:t>
              </a:r>
            </a:p>
          </p:txBody>
        </p:sp>
        <p:sp>
          <p:nvSpPr>
            <p:cNvPr id="6178" name="Oval 34"/>
            <p:cNvSpPr>
              <a:spLocks noChangeArrowheads="1"/>
            </p:cNvSpPr>
            <p:nvPr/>
          </p:nvSpPr>
          <p:spPr bwMode="auto">
            <a:xfrm>
              <a:off x="1435" y="1312"/>
              <a:ext cx="725" cy="15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800" b="1">
                  <a:solidFill>
                    <a:schemeClr val="bg1"/>
                  </a:solidFill>
                </a:rPr>
                <a:t>Afghan National Police</a:t>
              </a:r>
            </a:p>
          </p:txBody>
        </p:sp>
        <p:sp>
          <p:nvSpPr>
            <p:cNvPr id="6179" name="Text Box 35"/>
            <p:cNvSpPr txBox="1">
              <a:spLocks noChangeArrowheads="1"/>
            </p:cNvSpPr>
            <p:nvPr/>
          </p:nvSpPr>
          <p:spPr bwMode="auto">
            <a:xfrm>
              <a:off x="2202" y="1075"/>
              <a:ext cx="358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u="sng"/>
                <a:t>MoD</a:t>
              </a:r>
            </a:p>
            <a:p>
              <a:endParaRPr lang="en-US" sz="1200" b="1" u="sng"/>
            </a:p>
            <a:p>
              <a:r>
                <a:rPr lang="en-US" sz="1400" b="1" u="sng"/>
                <a:t>MoI</a:t>
              </a:r>
            </a:p>
          </p:txBody>
        </p:sp>
        <p:sp>
          <p:nvSpPr>
            <p:cNvPr id="6180" name="Line 36"/>
            <p:cNvSpPr>
              <a:spLocks noChangeShapeType="1"/>
            </p:cNvSpPr>
            <p:nvPr/>
          </p:nvSpPr>
          <p:spPr bwMode="auto">
            <a:xfrm flipH="1" flipV="1">
              <a:off x="960" y="1384"/>
              <a:ext cx="48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1" name="Line 37"/>
            <p:cNvSpPr>
              <a:spLocks noChangeShapeType="1"/>
            </p:cNvSpPr>
            <p:nvPr/>
          </p:nvSpPr>
          <p:spPr bwMode="auto">
            <a:xfrm>
              <a:off x="1067" y="1280"/>
              <a:ext cx="147" cy="0"/>
            </a:xfrm>
            <a:prstGeom prst="line">
              <a:avLst/>
            </a:prstGeom>
            <a:noFill/>
            <a:ln w="38100">
              <a:solidFill>
                <a:srgbClr val="66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2" name="Line 38"/>
            <p:cNvSpPr>
              <a:spLocks noChangeShapeType="1"/>
            </p:cNvSpPr>
            <p:nvPr/>
          </p:nvSpPr>
          <p:spPr bwMode="auto">
            <a:xfrm flipV="1">
              <a:off x="1205" y="1200"/>
              <a:ext cx="235" cy="3"/>
            </a:xfrm>
            <a:prstGeom prst="line">
              <a:avLst/>
            </a:prstGeom>
            <a:noFill/>
            <a:ln w="38100">
              <a:solidFill>
                <a:srgbClr val="66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3" name="Line 39"/>
            <p:cNvSpPr>
              <a:spLocks noChangeShapeType="1"/>
            </p:cNvSpPr>
            <p:nvPr/>
          </p:nvSpPr>
          <p:spPr bwMode="auto">
            <a:xfrm>
              <a:off x="1212" y="1203"/>
              <a:ext cx="0" cy="77"/>
            </a:xfrm>
            <a:prstGeom prst="line">
              <a:avLst/>
            </a:prstGeom>
            <a:noFill/>
            <a:ln w="38100">
              <a:solidFill>
                <a:srgbClr val="66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4" name="Oval 40"/>
            <p:cNvSpPr>
              <a:spLocks noChangeArrowheads="1"/>
            </p:cNvSpPr>
            <p:nvPr/>
          </p:nvSpPr>
          <p:spPr bwMode="auto">
            <a:xfrm>
              <a:off x="361" y="1136"/>
              <a:ext cx="725" cy="32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Government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Communications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Network</a:t>
              </a:r>
            </a:p>
          </p:txBody>
        </p:sp>
        <p:sp>
          <p:nvSpPr>
            <p:cNvPr id="6185" name="AutoShape 41"/>
            <p:cNvSpPr>
              <a:spLocks noChangeArrowheads="1"/>
            </p:cNvSpPr>
            <p:nvPr/>
          </p:nvSpPr>
          <p:spPr bwMode="auto">
            <a:xfrm>
              <a:off x="939" y="1802"/>
              <a:ext cx="731" cy="78"/>
            </a:xfrm>
            <a:prstGeom prst="rightArrow">
              <a:avLst>
                <a:gd name="adj1" fmla="val 50000"/>
                <a:gd name="adj2" fmla="val 234295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6" name="Oval 42"/>
            <p:cNvSpPr>
              <a:spLocks noChangeArrowheads="1"/>
            </p:cNvSpPr>
            <p:nvPr/>
          </p:nvSpPr>
          <p:spPr bwMode="auto">
            <a:xfrm>
              <a:off x="1200" y="1580"/>
              <a:ext cx="576" cy="34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34 Provincial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Capitol Nodes</a:t>
              </a:r>
            </a:p>
          </p:txBody>
        </p:sp>
        <p:sp>
          <p:nvSpPr>
            <p:cNvPr id="6187" name="Oval 43"/>
            <p:cNvSpPr>
              <a:spLocks noChangeArrowheads="1"/>
            </p:cNvSpPr>
            <p:nvPr/>
          </p:nvSpPr>
          <p:spPr bwMode="auto">
            <a:xfrm>
              <a:off x="1598" y="3173"/>
              <a:ext cx="558" cy="333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365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District Nodes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(Kiosks)</a:t>
              </a:r>
            </a:p>
          </p:txBody>
        </p:sp>
        <p:sp>
          <p:nvSpPr>
            <p:cNvPr id="6188" name="Oval 44"/>
            <p:cNvSpPr>
              <a:spLocks noChangeArrowheads="1"/>
            </p:cNvSpPr>
            <p:nvPr/>
          </p:nvSpPr>
          <p:spPr bwMode="auto">
            <a:xfrm>
              <a:off x="1920" y="1632"/>
              <a:ext cx="528" cy="24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PGC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MCN</a:t>
              </a:r>
            </a:p>
          </p:txBody>
        </p:sp>
        <p:sp>
          <p:nvSpPr>
            <p:cNvPr id="6189" name="Oval 45"/>
            <p:cNvSpPr>
              <a:spLocks noChangeArrowheads="1"/>
            </p:cNvSpPr>
            <p:nvPr/>
          </p:nvSpPr>
          <p:spPr bwMode="auto">
            <a:xfrm>
              <a:off x="1272" y="848"/>
              <a:ext cx="720" cy="192"/>
            </a:xfrm>
            <a:prstGeom prst="ellipse">
              <a:avLst/>
            </a:prstGeom>
            <a:solidFill>
              <a:srgbClr val="3333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700" b="1">
                  <a:solidFill>
                    <a:schemeClr val="bg1"/>
                  </a:solidFill>
                </a:rPr>
                <a:t>President and</a:t>
              </a:r>
            </a:p>
            <a:p>
              <a:pPr algn="ctr"/>
              <a:r>
                <a:rPr lang="en-US" sz="700" b="1">
                  <a:solidFill>
                    <a:schemeClr val="bg1"/>
                  </a:solidFill>
                </a:rPr>
                <a:t>Ministries in Kabul</a:t>
              </a:r>
            </a:p>
          </p:txBody>
        </p:sp>
        <p:sp>
          <p:nvSpPr>
            <p:cNvPr id="6190" name="Line 46"/>
            <p:cNvSpPr>
              <a:spLocks noChangeShapeType="1"/>
            </p:cNvSpPr>
            <p:nvPr/>
          </p:nvSpPr>
          <p:spPr bwMode="auto">
            <a:xfrm flipH="1">
              <a:off x="984" y="952"/>
              <a:ext cx="288" cy="24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990600"/>
          </a:xfrm>
        </p:spPr>
        <p:txBody>
          <a:bodyPr/>
          <a:lstStyle/>
          <a:p>
            <a:pPr eaLnBrk="1" hangingPunct="1"/>
            <a:r>
              <a:rPr lang="en-US" sz="3200" smtClean="0"/>
              <a:t>Action 2: ICT Network Improvements (3/3)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19600" y="1233488"/>
            <a:ext cx="4648200" cy="53197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000" b="1" smtClean="0"/>
              <a:t>      </a:t>
            </a:r>
            <a:r>
              <a:rPr lang="en-US" sz="1400" b="1" smtClean="0"/>
              <a:t>Rural area access and services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smtClean="0"/>
              <a:t>Fund pilot program for Village Communications Network (VCN)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000" smtClean="0"/>
              <a:t>VSAT network/telekiosks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000" smtClean="0"/>
              <a:t>Digital Solar Village like capability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000" smtClean="0"/>
              <a:t>Community towers 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900" smtClean="0"/>
              <a:t>Attract private sector cellular providers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000" smtClean="0"/>
              <a:t>Cell phones for the youth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smtClean="0"/>
              <a:t>Facilitate development of incentives for Private sector expansion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900" smtClean="0"/>
              <a:t>Expand LFSP licenses targeting rural areas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900" smtClean="0"/>
              <a:t>Implement pilot DCN franchise targeting expanded coverage to rural areas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smtClean="0"/>
              <a:t>Facilitate provision of loans for Internet Cafes, VCN like capabilities, Public Call Offices and other Internet/ICT business start-ups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smtClean="0"/>
              <a:t>Community radio, Tribal/Shura radio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000" smtClean="0"/>
              <a:t>Hand-crank/solar/battery powered radios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smtClean="0"/>
              <a:t>      Other network related activities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smtClean="0"/>
              <a:t>Support Spectrum Monitoring, National Data Center, Network Information Center, and Billing System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smtClean="0"/>
              <a:t>Support capacity building: network operations, strategic planning, program management, CIO-like skills, cyber security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smtClean="0"/>
              <a:t>Monitor privatization of Afghan Telecom and assess operational impacts of alternatives being considered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smtClean="0"/>
              <a:t>Develop a critical network infrastructure protection strategy and implementation plan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000" smtClean="0"/>
              <a:t>Provide arrangements to protect critical network elements from damage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000" smtClean="0"/>
              <a:t>Provide mechanisms for rapid recovery of network services in response to critical node failures</a:t>
            </a:r>
          </a:p>
        </p:txBody>
      </p:sp>
      <p:pic>
        <p:nvPicPr>
          <p:cNvPr id="7172" name="Picture 4" descr="as is nee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8" y="1185863"/>
            <a:ext cx="4271962" cy="536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534400" cy="762000"/>
          </a:xfrm>
        </p:spPr>
        <p:txBody>
          <a:bodyPr/>
          <a:lstStyle/>
          <a:p>
            <a:pPr eaLnBrk="1" hangingPunct="1"/>
            <a:r>
              <a:rPr lang="en-US" sz="3200" smtClean="0"/>
              <a:t>Action 3: Governance (1/4)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67200" y="838200"/>
            <a:ext cx="4724400" cy="5867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b="1" smtClean="0"/>
              <a:t>      Enable Government ICT connectivity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Connect Kabul government to provinces and districts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Extend GCN and DCN access and service to provincial and district government elements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Fund implementation of Provincial Governors Communications (PGC) and Ministry Communications Network (MCN) in the 34 provinces</a:t>
            </a:r>
          </a:p>
          <a:p>
            <a:pPr lvl="4" eaLnBrk="1" hangingPunct="1">
              <a:lnSpc>
                <a:spcPct val="80000"/>
              </a:lnSpc>
            </a:pPr>
            <a:r>
              <a:rPr lang="en-US" sz="1000" smtClean="0"/>
              <a:t>Give priority to Southern and Easter GCN nodes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Make more effective use of WLL and LFSP voice and data services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Link Ministry of Finance with other Ministries and administrators in provinces 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Budget Development and Transparency</a:t>
            </a:r>
          </a:p>
          <a:p>
            <a:pPr lvl="4" eaLnBrk="1" hangingPunct="1">
              <a:lnSpc>
                <a:spcPct val="80000"/>
              </a:lnSpc>
            </a:pPr>
            <a:r>
              <a:rPr lang="en-US" sz="1000" smtClean="0"/>
              <a:t>Use of computerized connected tools allows for more effective budgeting and greater transparency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Improve tax collection and remittance to central government</a:t>
            </a:r>
          </a:p>
          <a:p>
            <a:pPr lvl="4" eaLnBrk="1" hangingPunct="1">
              <a:lnSpc>
                <a:spcPct val="80000"/>
              </a:lnSpc>
            </a:pPr>
            <a:r>
              <a:rPr lang="en-US" sz="1000" smtClean="0"/>
              <a:t>Common standards will increase transparency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Enable National Solidarity Program local governance initiatives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Provide voice and Internet services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200" smtClean="0"/>
              <a:t>Using DCN, LFSP/WLL and VCN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Make more effective use of private sector services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Cellular voice and data services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 smtClean="0"/>
              <a:t>ISPs and Internet</a:t>
            </a:r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600075" y="1219200"/>
            <a:ext cx="3819525" cy="5334000"/>
            <a:chOff x="378" y="768"/>
            <a:chExt cx="2406" cy="3360"/>
          </a:xfrm>
        </p:grpSpPr>
        <p:pic>
          <p:nvPicPr>
            <p:cNvPr id="8197" name="Picture 5" descr="gover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8" y="768"/>
              <a:ext cx="2406" cy="3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8" name="Oval 6"/>
            <p:cNvSpPr>
              <a:spLocks noChangeArrowheads="1"/>
            </p:cNvSpPr>
            <p:nvPr/>
          </p:nvSpPr>
          <p:spPr bwMode="auto">
            <a:xfrm>
              <a:off x="972" y="2754"/>
              <a:ext cx="757" cy="28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Village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Communications</a:t>
              </a:r>
            </a:p>
            <a:p>
              <a:pPr algn="ctr"/>
              <a:r>
                <a:rPr lang="en-US" sz="900" b="1">
                  <a:solidFill>
                    <a:schemeClr val="bg1"/>
                  </a:solidFill>
                </a:rPr>
                <a:t>Network</a:t>
              </a:r>
            </a:p>
          </p:txBody>
        </p:sp>
        <p:sp>
          <p:nvSpPr>
            <p:cNvPr id="8199" name="Line 7"/>
            <p:cNvSpPr>
              <a:spLocks noChangeShapeType="1"/>
            </p:cNvSpPr>
            <p:nvPr/>
          </p:nvSpPr>
          <p:spPr bwMode="auto">
            <a:xfrm>
              <a:off x="1200" y="2592"/>
              <a:ext cx="0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534400" cy="762000"/>
          </a:xfrm>
        </p:spPr>
        <p:txBody>
          <a:bodyPr/>
          <a:lstStyle/>
          <a:p>
            <a:pPr eaLnBrk="1" hangingPunct="1"/>
            <a:r>
              <a:rPr lang="en-US" sz="3200" smtClean="0"/>
              <a:t>Action 3: Governance (2/4)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67200" y="1219200"/>
            <a:ext cx="47244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b="1" smtClean="0"/>
              <a:t>      </a:t>
            </a:r>
            <a:r>
              <a:rPr lang="en-US" sz="2000" b="1" smtClean="0"/>
              <a:t>Enable Government use of ICT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Cross-Ministries ICT investments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Coordinated strategy for architecture, capabilities, training, management, and governance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Business and IT skills, English language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Consistency in ICT projects and capabilities at different Ministries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Enhance effective ICT use and standardized ICT capabilities across Ministries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Prioritize ICT spending to support anti-corruption goals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Oversee/advise on cross-ministries ICT processes that support data sharing and audits in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Software via development or purchase 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Data centers</a:t>
            </a:r>
          </a:p>
        </p:txBody>
      </p:sp>
      <p:pic>
        <p:nvPicPr>
          <p:cNvPr id="9220" name="Picture 4" descr="go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" y="1219200"/>
            <a:ext cx="38195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534400" cy="762000"/>
          </a:xfrm>
        </p:spPr>
        <p:txBody>
          <a:bodyPr/>
          <a:lstStyle/>
          <a:p>
            <a:pPr eaLnBrk="1" hangingPunct="1"/>
            <a:r>
              <a:rPr lang="en-US" sz="3200" smtClean="0"/>
              <a:t>Action 3: Governance (3/4)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67200" y="1447800"/>
            <a:ext cx="47244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b="1" smtClean="0"/>
              <a:t>     </a:t>
            </a:r>
            <a:r>
              <a:rPr lang="en-US" sz="2000" b="1" smtClean="0"/>
              <a:t>Enable business processes for governmental functions</a:t>
            </a:r>
            <a:endParaRPr lang="en-US" sz="2000" smtClean="0"/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Standardize business processes 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Use e-Solutions for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Budget development and transparency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Government functions and processes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Collaborative information environment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Collaboration and information sharing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Best practices sharing among Ministries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Start Implementation of eGovernment in Ministries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Review lessons from MCIT eGovernment pilot project 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Identify opportunities and approaches for pilots in other Ministries</a:t>
            </a:r>
          </a:p>
        </p:txBody>
      </p:sp>
      <p:pic>
        <p:nvPicPr>
          <p:cNvPr id="10244" name="Picture 4" descr="go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" y="1143000"/>
            <a:ext cx="38195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3462</Words>
  <PresentationFormat>On-screen Show (4:3)</PresentationFormat>
  <Paragraphs>579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LinksUpToDate>false</LinksUpToDate>
  <SharedDoc>false</SharedDoc>
  <HyperlinksChanged>false</HyperlinksChanged>
</Properties>
</file>